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8" r:id="rId3"/>
    <p:sldId id="280" r:id="rId4"/>
    <p:sldId id="285" r:id="rId5"/>
    <p:sldId id="258" r:id="rId6"/>
    <p:sldId id="286" r:id="rId7"/>
    <p:sldId id="287" r:id="rId8"/>
    <p:sldId id="283" r:id="rId9"/>
    <p:sldId id="261" r:id="rId10"/>
    <p:sldId id="262" r:id="rId11"/>
    <p:sldId id="266" r:id="rId12"/>
    <p:sldId id="293" r:id="rId13"/>
    <p:sldId id="289" r:id="rId14"/>
    <p:sldId id="300" r:id="rId15"/>
    <p:sldId id="291" r:id="rId16"/>
    <p:sldId id="299" r:id="rId17"/>
    <p:sldId id="292" r:id="rId18"/>
    <p:sldId id="290" r:id="rId19"/>
    <p:sldId id="294" r:id="rId20"/>
    <p:sldId id="298" r:id="rId21"/>
    <p:sldId id="297" r:id="rId22"/>
    <p:sldId id="279" r:id="rId23"/>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85835" autoAdjust="0"/>
  </p:normalViewPr>
  <p:slideViewPr>
    <p:cSldViewPr>
      <p:cViewPr varScale="1">
        <p:scale>
          <a:sx n="64" d="100"/>
          <a:sy n="64" d="100"/>
        </p:scale>
        <p:origin x="1566" y="48"/>
      </p:cViewPr>
      <p:guideLst>
        <p:guide orient="horz" pos="2160"/>
        <p:guide pos="2880"/>
      </p:guideLst>
    </p:cSldViewPr>
  </p:slideViewPr>
  <p:outlineViewPr>
    <p:cViewPr>
      <p:scale>
        <a:sx n="33" d="100"/>
        <a:sy n="33" d="100"/>
      </p:scale>
      <p:origin x="48" y="159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1DC75E0-56B6-47E5-8F4A-91C9FA5C612C}" type="datetimeFigureOut">
              <a:rPr lang="en-US"/>
              <a:pPr>
                <a:defRPr/>
              </a:pPr>
              <a:t>2/20/2017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FEE187-CFEC-475B-B99C-0C5686B0F1D6}" type="slidenum">
              <a:rPr lang="en-US"/>
              <a:pPr>
                <a:defRPr/>
              </a:pPr>
              <a:t>‹#›</a:t>
            </a:fld>
            <a:endParaRPr lang="en-US"/>
          </a:p>
        </p:txBody>
      </p:sp>
    </p:spTree>
    <p:extLst>
      <p:ext uri="{BB962C8B-B14F-4D97-AF65-F5344CB8AC3E}">
        <p14:creationId xmlns:p14="http://schemas.microsoft.com/office/powerpoint/2010/main" val="3301359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D7B1DA-F51E-4C1F-9514-9E1AE8CB70D7}" type="datetimeFigureOut">
              <a:rPr lang="en-US"/>
              <a:pPr>
                <a:defRPr/>
              </a:pPr>
              <a:t>2/20/2017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5468E2-0070-4D3D-9324-8019ABBBA52D}" type="slidenum">
              <a:rPr lang="en-US"/>
              <a:pPr>
                <a:defRPr/>
              </a:pPr>
              <a:t>‹#›</a:t>
            </a:fld>
            <a:endParaRPr lang="en-US"/>
          </a:p>
        </p:txBody>
      </p:sp>
    </p:spTree>
    <p:extLst>
      <p:ext uri="{BB962C8B-B14F-4D97-AF65-F5344CB8AC3E}">
        <p14:creationId xmlns:p14="http://schemas.microsoft.com/office/powerpoint/2010/main" val="3138233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13143D6-734B-47EA-9AB8-F98768D9EFC9}" type="datetimeFigureOut">
              <a:rPr lang="en-US"/>
              <a:pPr>
                <a:defRPr/>
              </a:pPr>
              <a:t>2/20/2017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28513F-1E77-46D6-820D-E30C2D83FC6D}" type="slidenum">
              <a:rPr lang="en-US"/>
              <a:pPr>
                <a:defRPr/>
              </a:pPr>
              <a:t>‹#›</a:t>
            </a:fld>
            <a:endParaRPr lang="en-US"/>
          </a:p>
        </p:txBody>
      </p:sp>
    </p:spTree>
    <p:extLst>
      <p:ext uri="{BB962C8B-B14F-4D97-AF65-F5344CB8AC3E}">
        <p14:creationId xmlns:p14="http://schemas.microsoft.com/office/powerpoint/2010/main" val="302423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46E29C-8AC1-4828-8E18-5A05CA245D76}" type="datetimeFigureOut">
              <a:rPr lang="en-US"/>
              <a:pPr>
                <a:defRPr/>
              </a:pPr>
              <a:t>2/20/2017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306086-44AF-46C5-B89F-D6855A0B7EFA}" type="slidenum">
              <a:rPr lang="en-US"/>
              <a:pPr>
                <a:defRPr/>
              </a:pPr>
              <a:t>‹#›</a:t>
            </a:fld>
            <a:endParaRPr lang="en-US"/>
          </a:p>
        </p:txBody>
      </p:sp>
    </p:spTree>
    <p:extLst>
      <p:ext uri="{BB962C8B-B14F-4D97-AF65-F5344CB8AC3E}">
        <p14:creationId xmlns:p14="http://schemas.microsoft.com/office/powerpoint/2010/main" val="138547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2D5B07C-82F8-47A9-8281-FEFD63659B10}" type="datetimeFigureOut">
              <a:rPr lang="en-US"/>
              <a:pPr>
                <a:defRPr/>
              </a:pPr>
              <a:t>2/20/2017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8DDFAE-BD0C-435C-8BE0-CD3F14EFFF91}" type="slidenum">
              <a:rPr lang="en-US"/>
              <a:pPr>
                <a:defRPr/>
              </a:pPr>
              <a:t>‹#›</a:t>
            </a:fld>
            <a:endParaRPr lang="en-US"/>
          </a:p>
        </p:txBody>
      </p:sp>
    </p:spTree>
    <p:extLst>
      <p:ext uri="{BB962C8B-B14F-4D97-AF65-F5344CB8AC3E}">
        <p14:creationId xmlns:p14="http://schemas.microsoft.com/office/powerpoint/2010/main" val="143915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FEEA871-EB53-439A-BFB0-00348DB5FFD6}" type="datetimeFigureOut">
              <a:rPr lang="en-US"/>
              <a:pPr>
                <a:defRPr/>
              </a:pPr>
              <a:t>2/20/2017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4B03AA-6417-4FEF-A496-A158F47446F0}" type="slidenum">
              <a:rPr lang="en-US"/>
              <a:pPr>
                <a:defRPr/>
              </a:pPr>
              <a:t>‹#›</a:t>
            </a:fld>
            <a:endParaRPr lang="en-US"/>
          </a:p>
        </p:txBody>
      </p:sp>
    </p:spTree>
    <p:extLst>
      <p:ext uri="{BB962C8B-B14F-4D97-AF65-F5344CB8AC3E}">
        <p14:creationId xmlns:p14="http://schemas.microsoft.com/office/powerpoint/2010/main" val="100954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2AA860D-89D3-4EE2-AAFE-A6BC7A726774}" type="datetimeFigureOut">
              <a:rPr lang="en-US"/>
              <a:pPr>
                <a:defRPr/>
              </a:pPr>
              <a:t>2/20/2017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42DC2A-D774-480D-8FFE-EDE18321F57E}" type="slidenum">
              <a:rPr lang="en-US"/>
              <a:pPr>
                <a:defRPr/>
              </a:pPr>
              <a:t>‹#›</a:t>
            </a:fld>
            <a:endParaRPr lang="en-US"/>
          </a:p>
        </p:txBody>
      </p:sp>
    </p:spTree>
    <p:extLst>
      <p:ext uri="{BB962C8B-B14F-4D97-AF65-F5344CB8AC3E}">
        <p14:creationId xmlns:p14="http://schemas.microsoft.com/office/powerpoint/2010/main" val="1665261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A58FCC1-DD3F-4277-9FBB-321D9740CBE3}" type="datetimeFigureOut">
              <a:rPr lang="en-US"/>
              <a:pPr>
                <a:defRPr/>
              </a:pPr>
              <a:t>2/20/2017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2E4070-B4F1-4684-BB9C-296064344C6B}" type="slidenum">
              <a:rPr lang="en-US"/>
              <a:pPr>
                <a:defRPr/>
              </a:pPr>
              <a:t>‹#›</a:t>
            </a:fld>
            <a:endParaRPr lang="en-US"/>
          </a:p>
        </p:txBody>
      </p:sp>
    </p:spTree>
    <p:extLst>
      <p:ext uri="{BB962C8B-B14F-4D97-AF65-F5344CB8AC3E}">
        <p14:creationId xmlns:p14="http://schemas.microsoft.com/office/powerpoint/2010/main" val="1714062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37346B-CABA-46C0-A76F-DA496BE9A519}" type="datetimeFigureOut">
              <a:rPr lang="en-US"/>
              <a:pPr>
                <a:defRPr/>
              </a:pPr>
              <a:t>2/20/2017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2A153B-23F8-4634-8DD3-DE1C935DDA66}" type="slidenum">
              <a:rPr lang="en-US"/>
              <a:pPr>
                <a:defRPr/>
              </a:pPr>
              <a:t>‹#›</a:t>
            </a:fld>
            <a:endParaRPr lang="en-US"/>
          </a:p>
        </p:txBody>
      </p:sp>
    </p:spTree>
    <p:extLst>
      <p:ext uri="{BB962C8B-B14F-4D97-AF65-F5344CB8AC3E}">
        <p14:creationId xmlns:p14="http://schemas.microsoft.com/office/powerpoint/2010/main" val="7284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55A811-3A81-446A-86B1-C381922B4067}" type="datetimeFigureOut">
              <a:rPr lang="en-US"/>
              <a:pPr>
                <a:defRPr/>
              </a:pPr>
              <a:t>2/20/2017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248654-1F00-4BE5-B1C0-A04704DF9169}" type="slidenum">
              <a:rPr lang="en-US"/>
              <a:pPr>
                <a:defRPr/>
              </a:pPr>
              <a:t>‹#›</a:t>
            </a:fld>
            <a:endParaRPr lang="en-US"/>
          </a:p>
        </p:txBody>
      </p:sp>
    </p:spTree>
    <p:extLst>
      <p:ext uri="{BB962C8B-B14F-4D97-AF65-F5344CB8AC3E}">
        <p14:creationId xmlns:p14="http://schemas.microsoft.com/office/powerpoint/2010/main" val="84411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F894219-B698-48F7-8DD6-D747EA9892CE}" type="datetimeFigureOut">
              <a:rPr lang="en-US"/>
              <a:pPr>
                <a:defRPr/>
              </a:pPr>
              <a:t>2/20/2017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A899A3-338E-42A1-AEFE-E1C9E02C73CD}" type="slidenum">
              <a:rPr lang="en-US"/>
              <a:pPr>
                <a:defRPr/>
              </a:pPr>
              <a:t>‹#›</a:t>
            </a:fld>
            <a:endParaRPr lang="en-US"/>
          </a:p>
        </p:txBody>
      </p:sp>
    </p:spTree>
    <p:extLst>
      <p:ext uri="{BB962C8B-B14F-4D97-AF65-F5344CB8AC3E}">
        <p14:creationId xmlns:p14="http://schemas.microsoft.com/office/powerpoint/2010/main" val="90307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4FA7417-9A16-4CC0-A897-7BAD60FCB0A2}" type="datetimeFigureOut">
              <a:rPr lang="en-US"/>
              <a:pPr>
                <a:defRPr/>
              </a:pPr>
              <a:t>2/20/2017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EF35549-4D69-4CCA-95BB-E2C287F88B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director@caophat.com.vn" TargetMode="External"/><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hyperlink" Target="http://www.caophat.com.v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143000"/>
            <a:ext cx="8763000" cy="5715000"/>
          </a:xfrm>
        </p:spPr>
        <p:txBody>
          <a:bodyPr rtlCol="0">
            <a:normAutofit fontScale="85000" lnSpcReduction="10000"/>
          </a:bodyPr>
          <a:lstStyle/>
          <a:p>
            <a:pPr marL="0" indent="0" algn="ctr" eaLnBrk="1" fontAlgn="auto" hangingPunct="1">
              <a:spcAft>
                <a:spcPts val="0"/>
              </a:spcAft>
              <a:buFont typeface="Arial" panose="020B0604020202020204" pitchFamily="34" charset="0"/>
              <a:buNone/>
              <a:defRPr/>
            </a:pPr>
            <a:endParaRPr lang="en-US" b="1" dirty="0">
              <a:latin typeface="Times New Roman" pitchFamily="18" charset="0"/>
              <a:cs typeface="Times New Roman" pitchFamily="18" charset="0"/>
            </a:endParaRPr>
          </a:p>
          <a:p>
            <a:pPr marL="0" indent="0" algn="ctr" eaLnBrk="1" fontAlgn="auto" hangingPunct="1">
              <a:spcAft>
                <a:spcPts val="0"/>
              </a:spcAft>
              <a:buFont typeface="Arial" panose="020B0604020202020204" pitchFamily="34" charset="0"/>
              <a:buNone/>
              <a:defRPr/>
            </a:pPr>
            <a:endParaRPr lang="en-US" b="1" dirty="0">
              <a:latin typeface="Times New Roman" pitchFamily="18" charset="0"/>
              <a:cs typeface="Times New Roman" pitchFamily="18" charset="0"/>
            </a:endParaRPr>
          </a:p>
          <a:p>
            <a:pPr marL="0" indent="0" algn="ctr" eaLnBrk="1" fontAlgn="auto" hangingPunct="1">
              <a:spcAft>
                <a:spcPts val="0"/>
              </a:spcAft>
              <a:buFont typeface="Arial" panose="020B0604020202020204" pitchFamily="34" charset="0"/>
              <a:buNone/>
              <a:defRPr/>
            </a:pPr>
            <a:r>
              <a:rPr lang="en-US" sz="3200" b="1" dirty="0" smtClean="0">
                <a:solidFill>
                  <a:srgbClr val="FF0000"/>
                </a:solidFill>
                <a:latin typeface="+mj-lt"/>
                <a:cs typeface="Times New Roman" pitchFamily="18" charset="0"/>
              </a:rPr>
              <a:t>IMPORTATIONS DE NOIX BRUTES DU VIETNAM EN 2016, </a:t>
            </a:r>
          </a:p>
          <a:p>
            <a:pPr marL="0" indent="0" algn="ctr" eaLnBrk="1" fontAlgn="auto" hangingPunct="1">
              <a:spcAft>
                <a:spcPts val="0"/>
              </a:spcAft>
              <a:buFont typeface="Arial" panose="020B0604020202020204" pitchFamily="34" charset="0"/>
              <a:buNone/>
              <a:defRPr/>
            </a:pPr>
            <a:r>
              <a:rPr lang="en-US" sz="3200" b="1" dirty="0" smtClean="0">
                <a:solidFill>
                  <a:srgbClr val="FF0000"/>
                </a:solidFill>
                <a:latin typeface="+mj-lt"/>
                <a:cs typeface="Times New Roman" pitchFamily="18" charset="0"/>
              </a:rPr>
              <a:t>SOLUTIONS POUR LE CONTROLE DE LA QUALITE DES NOIX BRUTES, </a:t>
            </a:r>
          </a:p>
          <a:p>
            <a:pPr marL="0" indent="0" algn="ctr" eaLnBrk="1" fontAlgn="auto" hangingPunct="1">
              <a:spcAft>
                <a:spcPts val="0"/>
              </a:spcAft>
              <a:buFont typeface="Arial" panose="020B0604020202020204" pitchFamily="34" charset="0"/>
              <a:buNone/>
              <a:defRPr/>
            </a:pPr>
            <a:r>
              <a:rPr lang="en-US" sz="3200" b="1" dirty="0" smtClean="0">
                <a:solidFill>
                  <a:srgbClr val="FF0000"/>
                </a:solidFill>
                <a:latin typeface="+mj-lt"/>
                <a:cs typeface="Times New Roman" pitchFamily="18" charset="0"/>
              </a:rPr>
              <a:t>PREVISIONS DE LA SAISON 2017 VIETNAM-CAMBODGE</a:t>
            </a:r>
            <a:endParaRPr lang="en-US" sz="3200" dirty="0">
              <a:solidFill>
                <a:srgbClr val="FF0000"/>
              </a:solidFill>
              <a:latin typeface="+mj-lt"/>
              <a:cs typeface="Times New Roman" pitchFamily="18" charset="0"/>
            </a:endParaRPr>
          </a:p>
          <a:p>
            <a:pPr marL="0" indent="0" algn="just" eaLnBrk="1" fontAlgn="auto" hangingPunct="1">
              <a:spcAft>
                <a:spcPts val="0"/>
              </a:spcAft>
              <a:buFont typeface="Arial" panose="020B0604020202020204" pitchFamily="34" charset="0"/>
              <a:buNone/>
              <a:defRPr/>
            </a:pPr>
            <a:endParaRPr lang="en-US" b="1" i="1" dirty="0">
              <a:latin typeface="+mj-lt"/>
              <a:cs typeface="Times New Roman" pitchFamily="18" charset="0"/>
            </a:endParaRPr>
          </a:p>
          <a:p>
            <a:pPr marL="0" indent="0" algn="just" eaLnBrk="1" fontAlgn="auto" hangingPunct="1">
              <a:spcAft>
                <a:spcPts val="0"/>
              </a:spcAft>
              <a:buFont typeface="Arial" panose="020B0604020202020204" pitchFamily="34" charset="0"/>
              <a:buNone/>
              <a:defRPr/>
            </a:pPr>
            <a:endParaRPr lang="en-US" b="1" i="1" dirty="0">
              <a:latin typeface="+mj-lt"/>
              <a:cs typeface="Times New Roman" pitchFamily="18" charset="0"/>
            </a:endParaRPr>
          </a:p>
          <a:p>
            <a:pPr marL="0" indent="0" algn="just" eaLnBrk="1" fontAlgn="auto" hangingPunct="1">
              <a:spcAft>
                <a:spcPts val="0"/>
              </a:spcAft>
              <a:buFont typeface="Arial" panose="020B0604020202020204" pitchFamily="34" charset="0"/>
              <a:buNone/>
              <a:defRPr/>
            </a:pPr>
            <a:endParaRPr lang="en-US" b="1" i="1" dirty="0">
              <a:latin typeface="+mj-lt"/>
              <a:cs typeface="Times New Roman" pitchFamily="18" charset="0"/>
            </a:endParaRPr>
          </a:p>
          <a:p>
            <a:pPr marL="0" indent="0" algn="just" eaLnBrk="1" fontAlgn="auto" hangingPunct="1">
              <a:spcAft>
                <a:spcPts val="0"/>
              </a:spcAft>
              <a:buFont typeface="Arial" panose="020B0604020202020204" pitchFamily="34" charset="0"/>
              <a:buNone/>
              <a:defRPr/>
            </a:pPr>
            <a:r>
              <a:rPr lang="en-US" b="1" i="1" dirty="0">
                <a:solidFill>
                  <a:srgbClr val="00B050"/>
                </a:solidFill>
                <a:latin typeface="+mj-lt"/>
                <a:cs typeface="Times New Roman" pitchFamily="18" charset="0"/>
              </a:rPr>
              <a:t>Singapore,  Feb. 09</a:t>
            </a:r>
            <a:r>
              <a:rPr lang="en-US" b="1" i="1" baseline="30000" dirty="0">
                <a:solidFill>
                  <a:srgbClr val="00B050"/>
                </a:solidFill>
                <a:latin typeface="+mj-lt"/>
                <a:cs typeface="Times New Roman" pitchFamily="18" charset="0"/>
              </a:rPr>
              <a:t>th</a:t>
            </a:r>
            <a:r>
              <a:rPr lang="en-US" b="1" i="1" dirty="0">
                <a:solidFill>
                  <a:srgbClr val="00B050"/>
                </a:solidFill>
                <a:latin typeface="+mj-lt"/>
                <a:cs typeface="Times New Roman" pitchFamily="18" charset="0"/>
              </a:rPr>
              <a:t>, 2017</a:t>
            </a:r>
            <a:endParaRPr lang="en-US" dirty="0">
              <a:solidFill>
                <a:srgbClr val="00B050"/>
              </a:solidFill>
              <a:latin typeface="+mj-lt"/>
              <a:cs typeface="Times New Roman" pitchFamily="18" charset="0"/>
            </a:endParaRPr>
          </a:p>
          <a:p>
            <a:pPr marL="0" indent="0" algn="just" eaLnBrk="1" fontAlgn="auto" hangingPunct="1">
              <a:spcAft>
                <a:spcPts val="0"/>
              </a:spcAft>
              <a:buFont typeface="Arial" panose="020B0604020202020204" pitchFamily="34" charset="0"/>
              <a:buNone/>
              <a:defRPr/>
            </a:pPr>
            <a:r>
              <a:rPr lang="en-US" b="1" dirty="0">
                <a:solidFill>
                  <a:srgbClr val="00B050"/>
                </a:solidFill>
                <a:latin typeface="+mj-lt"/>
                <a:cs typeface="Times New Roman" pitchFamily="18" charset="0"/>
              </a:rPr>
              <a:t>Speaker:  Mr. Cao Thuc Uy</a:t>
            </a:r>
            <a:endParaRPr lang="en-US" dirty="0">
              <a:solidFill>
                <a:srgbClr val="00B050"/>
              </a:solidFill>
              <a:latin typeface="+mj-lt"/>
              <a:cs typeface="Times New Roman" pitchFamily="18" charset="0"/>
            </a:endParaRPr>
          </a:p>
          <a:p>
            <a:pPr marL="0" indent="0" algn="just" eaLnBrk="1" fontAlgn="auto" hangingPunct="1">
              <a:spcAft>
                <a:spcPts val="0"/>
              </a:spcAft>
              <a:buFont typeface="Arial" panose="020B0604020202020204" pitchFamily="34" charset="0"/>
              <a:buNone/>
              <a:defRPr/>
            </a:pPr>
            <a:r>
              <a:rPr lang="en-US" b="1" dirty="0">
                <a:solidFill>
                  <a:srgbClr val="00B050"/>
                </a:solidFill>
                <a:latin typeface="+mj-lt"/>
                <a:cs typeface="Times New Roman" pitchFamily="18" charset="0"/>
              </a:rPr>
              <a:t>Director – CAO PHAT CO., LTD</a:t>
            </a:r>
            <a:endParaRPr lang="en-US" dirty="0">
              <a:solidFill>
                <a:srgbClr val="00B050"/>
              </a:solidFill>
              <a:latin typeface="+mj-lt"/>
              <a:cs typeface="Times New Roman" pitchFamily="18" charset="0"/>
            </a:endParaRPr>
          </a:p>
          <a:p>
            <a:pPr marL="0" indent="0" algn="just" eaLnBrk="1" fontAlgn="auto" hangingPunct="1">
              <a:lnSpc>
                <a:spcPct val="120000"/>
              </a:lnSpc>
              <a:spcAft>
                <a:spcPts val="0"/>
              </a:spcAft>
              <a:buFont typeface="Arial" panose="020B0604020202020204" pitchFamily="34" charset="0"/>
              <a:buNone/>
              <a:defRPr/>
            </a:pPr>
            <a:r>
              <a:rPr lang="en-US" dirty="0">
                <a:solidFill>
                  <a:srgbClr val="00B050"/>
                </a:solidFill>
                <a:latin typeface="Times New Roman" pitchFamily="18" charset="0"/>
                <a:cs typeface="Times New Roman" pitchFamily="18" charset="0"/>
              </a:rPr>
              <a:t>         </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sz="half" idx="1"/>
          </p:nvPr>
        </p:nvSpPr>
        <p:spPr>
          <a:xfrm>
            <a:off x="228600" y="1143000"/>
            <a:ext cx="8763000" cy="5562600"/>
          </a:xfrm>
        </p:spPr>
        <p:txBody>
          <a:bodyPr/>
          <a:lstStyle/>
          <a:p>
            <a:pPr marL="0" indent="0" eaLnBrk="1" hangingPunct="1">
              <a:buFont typeface="Arial" panose="020B0604020202020204" pitchFamily="34" charset="0"/>
              <a:buNone/>
            </a:pPr>
            <a:r>
              <a:rPr lang="en-US" altLang="en-US" b="1" dirty="0" err="1" smtClean="0">
                <a:latin typeface="Times New Roman" panose="02020603050405020304" pitchFamily="18" charset="0"/>
                <a:cs typeface="Times New Roman" panose="02020603050405020304" pitchFamily="18" charset="0"/>
              </a:rPr>
              <a:t>Sévèrement</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Moisis</a:t>
            </a:r>
            <a:r>
              <a:rPr lang="en-US" altLang="en-US" b="1" dirty="0" smtClean="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endParaRPr lang="en-US" altLang="en-US" sz="1800" dirty="0">
              <a:latin typeface="Times New Roman" panose="02020603050405020304" pitchFamily="18" charset="0"/>
              <a:cs typeface="Times New Roman" panose="02020603050405020304" pitchFamily="18" charset="0"/>
            </a:endParaRPr>
          </a:p>
        </p:txBody>
      </p:sp>
      <p:pic>
        <p:nvPicPr>
          <p:cNvPr id="11267" name="Picture 2" descr="14666269_857291307740593_2867071585305005729_n"/>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725" y="1828800"/>
            <a:ext cx="329247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14713566_304428419944434_428829181312369462_n"/>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828800"/>
            <a:ext cx="329247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14632824_194872354284380_4712504004259725922_n"/>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725" y="4267200"/>
            <a:ext cx="329247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14690874_304428506611092_5466853647537826629_n"/>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4267200"/>
            <a:ext cx="329247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sz="half" idx="1"/>
          </p:nvPr>
        </p:nvSpPr>
        <p:spPr>
          <a:xfrm>
            <a:off x="228600" y="1143000"/>
            <a:ext cx="8763000" cy="5562600"/>
          </a:xfrm>
        </p:spPr>
        <p:txBody>
          <a:bodyPr/>
          <a:lstStyle/>
          <a:p>
            <a:pPr marL="0" indent="0" algn="just" eaLnBrk="1" hangingPunct="1">
              <a:buFont typeface="Arial" panose="020B0604020202020204" pitchFamily="34" charset="0"/>
              <a:buNone/>
            </a:pPr>
            <a:r>
              <a:rPr lang="en-US" altLang="en-US" b="1" dirty="0" err="1" smtClean="0">
                <a:latin typeface="Times New Roman" panose="02020603050405020304" pitchFamily="18" charset="0"/>
                <a:cs typeface="Times New Roman" panose="02020603050405020304" pitchFamily="18" charset="0"/>
              </a:rPr>
              <a:t>Germés</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endommagés</a:t>
            </a:r>
            <a:endParaRPr lang="en-US" altLang="en-US" dirty="0">
              <a:latin typeface="Times New Roman" panose="02020603050405020304" pitchFamily="18" charset="0"/>
              <a:cs typeface="Times New Roman" panose="02020603050405020304" pitchFamily="18" charset="0"/>
            </a:endParaRPr>
          </a:p>
        </p:txBody>
      </p:sp>
      <p:pic>
        <p:nvPicPr>
          <p:cNvPr id="12291" name="Picture 2" descr="14615767_1194600433934729_377236120282288522_o"/>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1752600"/>
            <a:ext cx="329247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Description: Description: C:\Users\Hoang Tu Gian\Desktop\hu hong.jp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25" y="1752600"/>
            <a:ext cx="329247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Description: https://scontent-hkg3-1.xx.fbcdn.net/t31.0-8/14615767_1194600433934729_377236120282288522_o.jpg"/>
          <p:cNvPicPr preferRelativeResize="0">
            <a:picLocks noChangeArrowheads="1"/>
          </p:cNvPicPr>
          <p:nvPr/>
        </p:nvPicPr>
        <p:blipFill>
          <a:blip r:embed="rId4">
            <a:extLst>
              <a:ext uri="{28A0092B-C50C-407E-A947-70E740481C1C}">
                <a14:useLocalDpi xmlns:a14="http://schemas.microsoft.com/office/drawing/2010/main" val="0"/>
              </a:ext>
            </a:extLst>
          </a:blip>
          <a:srcRect l="8653" t="36061" r="10896" b="30453"/>
          <a:stretch>
            <a:fillRect/>
          </a:stretch>
        </p:blipFill>
        <p:spPr bwMode="auto">
          <a:xfrm>
            <a:off x="4960938" y="4267200"/>
            <a:ext cx="3290887"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descr="14700880_1194600207268085_6109010785638878587_o"/>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4343400"/>
            <a:ext cx="3360737"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1219200"/>
            <a:ext cx="8229600" cy="5410200"/>
          </a:xfrm>
        </p:spPr>
        <p:txBody>
          <a:bodyPr/>
          <a:lstStyle/>
          <a:p>
            <a:pPr algn="l" eaLnBrk="1" hangingPunct="1"/>
            <a:r>
              <a:rPr lang="en-US" altLang="en-US" sz="4000" dirty="0">
                <a:solidFill>
                  <a:srgbClr val="FF0000"/>
                </a:solidFill>
              </a:rPr>
              <a:t>II. </a:t>
            </a:r>
            <a:r>
              <a:rPr lang="en-US" altLang="en-US" sz="4000" dirty="0" smtClean="0">
                <a:solidFill>
                  <a:srgbClr val="FF0000"/>
                </a:solidFill>
              </a:rPr>
              <a:t>COMMENT CONTROLER LA QUALITE DE FACON PLUS STRICTE POUR LA SAISON 2017</a:t>
            </a:r>
            <a:r>
              <a:rPr lang="en-US" altLang="en-US" sz="4000" dirty="0">
                <a:solidFill>
                  <a:srgbClr val="FF0000"/>
                </a:solidFill>
              </a:rPr>
              <a:t/>
            </a:r>
            <a:br>
              <a:rPr lang="en-US" altLang="en-US" sz="4000" dirty="0">
                <a:solidFill>
                  <a:srgbClr val="FF0000"/>
                </a:solidFill>
              </a:rPr>
            </a:br>
            <a:r>
              <a:rPr lang="en-US" altLang="en-US" dirty="0">
                <a:solidFill>
                  <a:srgbClr val="FF0000"/>
                </a:solidFill>
              </a:rPr>
              <a:t>	</a:t>
            </a:r>
            <a:r>
              <a:rPr lang="en-US" altLang="en-US" sz="3500" dirty="0">
                <a:solidFill>
                  <a:srgbClr val="FF0000"/>
                </a:solidFill>
              </a:rPr>
              <a:t>1</a:t>
            </a:r>
            <a:r>
              <a:rPr lang="en-US" altLang="en-US" sz="3500" dirty="0" smtClean="0">
                <a:solidFill>
                  <a:srgbClr val="FF0000"/>
                </a:solidFill>
              </a:rPr>
              <a:t>. </a:t>
            </a:r>
            <a:r>
              <a:rPr lang="en-US" altLang="en-US" sz="3500" dirty="0" err="1" smtClean="0">
                <a:solidFill>
                  <a:srgbClr val="FF0000"/>
                </a:solidFill>
              </a:rPr>
              <a:t>Contrôle</a:t>
            </a:r>
            <a:r>
              <a:rPr lang="en-US" altLang="en-US" sz="3500" dirty="0" smtClean="0">
                <a:solidFill>
                  <a:srgbClr val="FF0000"/>
                </a:solidFill>
              </a:rPr>
              <a:t> du </a:t>
            </a:r>
            <a:r>
              <a:rPr lang="en-US" altLang="en-US" sz="3500" dirty="0" err="1" smtClean="0">
                <a:solidFill>
                  <a:srgbClr val="FF0000"/>
                </a:solidFill>
              </a:rPr>
              <a:t>taux</a:t>
            </a:r>
            <a:r>
              <a:rPr lang="en-US" altLang="en-US" sz="3500" dirty="0" smtClean="0">
                <a:solidFill>
                  <a:srgbClr val="FF0000"/>
                </a:solidFill>
              </a:rPr>
              <a:t> </a:t>
            </a:r>
            <a:r>
              <a:rPr lang="en-US" altLang="en-US" sz="3500" dirty="0" err="1" smtClean="0">
                <a:solidFill>
                  <a:srgbClr val="FF0000"/>
                </a:solidFill>
              </a:rPr>
              <a:t>d’humidité</a:t>
            </a:r>
            <a:r>
              <a:rPr lang="en-US" altLang="en-US" sz="3500" dirty="0">
                <a:solidFill>
                  <a:srgbClr val="FF0000"/>
                </a:solidFill>
              </a:rPr>
              <a:t/>
            </a:r>
            <a:br>
              <a:rPr lang="en-US" altLang="en-US" sz="3500" dirty="0">
                <a:solidFill>
                  <a:srgbClr val="FF0000"/>
                </a:solidFill>
              </a:rPr>
            </a:br>
            <a:r>
              <a:rPr lang="fr-FR" altLang="en-US" sz="3500" dirty="0"/>
              <a:t>La noix de cajou brute doit être bien séchée pour obtenir une humidité inférieure à 10% avant </a:t>
            </a:r>
            <a:r>
              <a:rPr lang="fr-FR" altLang="en-US" sz="3500" dirty="0" smtClean="0"/>
              <a:t>l’empotage</a:t>
            </a:r>
            <a:r>
              <a:rPr lang="en-US" altLang="en-US" sz="3500" dirty="0">
                <a:solidFill>
                  <a:srgbClr val="FF0000"/>
                </a:solidFill>
              </a:rPr>
              <a:t/>
            </a:r>
            <a:br>
              <a:rPr lang="en-US" altLang="en-US" sz="3500" dirty="0">
                <a:solidFill>
                  <a:srgbClr val="FF0000"/>
                </a:solidFill>
              </a:rPr>
            </a:br>
            <a:r>
              <a:rPr lang="en-US" altLang="en-US" sz="3500" dirty="0">
                <a:solidFill>
                  <a:srgbClr val="FF0000"/>
                </a:solidFill>
              </a:rPr>
              <a:t>	2. </a:t>
            </a:r>
            <a:r>
              <a:rPr lang="en-US" altLang="en-US" sz="3500" dirty="0" err="1" smtClean="0">
                <a:solidFill>
                  <a:srgbClr val="FF0000"/>
                </a:solidFill>
              </a:rPr>
              <a:t>Contrôle</a:t>
            </a:r>
            <a:r>
              <a:rPr lang="en-US" altLang="en-US" sz="3500" dirty="0" smtClean="0">
                <a:solidFill>
                  <a:srgbClr val="FF0000"/>
                </a:solidFill>
              </a:rPr>
              <a:t> du </a:t>
            </a:r>
            <a:r>
              <a:rPr lang="en-US" altLang="en-US" sz="3500" dirty="0" err="1" smtClean="0">
                <a:solidFill>
                  <a:srgbClr val="FF0000"/>
                </a:solidFill>
              </a:rPr>
              <a:t>stockage</a:t>
            </a:r>
            <a:r>
              <a:rPr lang="en-US" altLang="en-US" sz="3500" dirty="0">
                <a:solidFill>
                  <a:srgbClr val="FF0000"/>
                </a:solidFill>
              </a:rPr>
              <a:t/>
            </a:r>
            <a:br>
              <a:rPr lang="en-US" altLang="en-US" sz="3500" dirty="0">
                <a:solidFill>
                  <a:srgbClr val="FF0000"/>
                </a:solidFill>
              </a:rPr>
            </a:br>
            <a:r>
              <a:rPr lang="fr-FR" altLang="en-US" sz="3500" dirty="0"/>
              <a:t>La noix de cajou brute doit être entreposée </a:t>
            </a:r>
            <a:r>
              <a:rPr lang="fr-FR" altLang="en-US" sz="3500" dirty="0" smtClean="0"/>
              <a:t>dans de bonnes conditions de </a:t>
            </a:r>
            <a:r>
              <a:rPr lang="fr-FR" altLang="en-US" sz="3500" dirty="0"/>
              <a:t>la récolte à l'exportation</a:t>
            </a:r>
            <a:r>
              <a:rPr lang="en-US" altLang="en-US" sz="3500" dirty="0" smtClean="0">
                <a:solidFill>
                  <a:srgbClr val="FF0000"/>
                </a:solidFill>
              </a:rPr>
              <a:t/>
            </a:r>
            <a:br>
              <a:rPr lang="en-US" altLang="en-US" sz="3500" dirty="0" smtClean="0">
                <a:solidFill>
                  <a:srgbClr val="FF0000"/>
                </a:solidFill>
              </a:rPr>
            </a:br>
            <a:r>
              <a:rPr lang="en-US" altLang="en-US" sz="3500" dirty="0">
                <a:solidFill>
                  <a:srgbClr val="FF0000"/>
                </a:solid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81000"/>
            <a:ext cx="8534400" cy="4876800"/>
          </a:xfrm>
        </p:spPr>
        <p:txBody>
          <a:bodyPr/>
          <a:lstStyle/>
          <a:p>
            <a:pPr algn="l" eaLnBrk="1" hangingPunct="1"/>
            <a:r>
              <a:rPr lang="en-US" altLang="en-US" dirty="0">
                <a:solidFill>
                  <a:srgbClr val="FF0000"/>
                </a:solidFill>
              </a:rPr>
              <a:t>III. </a:t>
            </a:r>
            <a:r>
              <a:rPr lang="en-US" altLang="en-US" dirty="0" smtClean="0">
                <a:solidFill>
                  <a:srgbClr val="FF0000"/>
                </a:solidFill>
              </a:rPr>
              <a:t>PREVISIONS DE LA SAISON VIETNAM-CAMBODGE 2017</a:t>
            </a:r>
            <a:r>
              <a:rPr lang="en-US" altLang="en-US" dirty="0">
                <a:solidFill>
                  <a:srgbClr val="FF0000"/>
                </a:solidFill>
              </a:rPr>
              <a:t/>
            </a:r>
            <a:br>
              <a:rPr lang="en-US" altLang="en-US" dirty="0">
                <a:solidFill>
                  <a:srgbClr val="FF0000"/>
                </a:solidFill>
              </a:rPr>
            </a:br>
            <a:r>
              <a:rPr lang="en-US" altLang="en-US" dirty="0">
                <a:solidFill>
                  <a:srgbClr val="FF0000"/>
                </a:solidFill>
              </a:rPr>
              <a:t/>
            </a:r>
            <a:br>
              <a:rPr lang="en-US" altLang="en-US" dirty="0">
                <a:solidFill>
                  <a:srgbClr val="FF0000"/>
                </a:solidFill>
              </a:rPr>
            </a:br>
            <a:r>
              <a:rPr lang="en-US" altLang="en-US" dirty="0">
                <a:solidFill>
                  <a:srgbClr val="FF0000"/>
                </a:solidFill>
              </a:rPr>
              <a:t/>
            </a:r>
            <a:br>
              <a:rPr lang="en-US" altLang="en-US" dirty="0">
                <a:solidFill>
                  <a:srgbClr val="FF0000"/>
                </a:solidFill>
              </a:rPr>
            </a:br>
            <a:endParaRPr lang="en-US" altLang="en-US" dirty="0">
              <a:solidFill>
                <a:srgbClr val="FF0000"/>
              </a:solidFill>
            </a:endParaRPr>
          </a:p>
        </p:txBody>
      </p:sp>
      <p:pic>
        <p:nvPicPr>
          <p:cNvPr id="143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514600"/>
            <a:ext cx="2989263"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81000"/>
            <a:ext cx="8534400" cy="4876800"/>
          </a:xfrm>
        </p:spPr>
        <p:txBody>
          <a:bodyPr/>
          <a:lstStyle/>
          <a:p>
            <a:pPr algn="l" eaLnBrk="1" hangingPunct="1"/>
            <a:r>
              <a:rPr lang="en-US" altLang="en-US" sz="4000" b="1" dirty="0">
                <a:solidFill>
                  <a:srgbClr val="FF0000"/>
                </a:solidFill>
              </a:rPr>
              <a:t>- </a:t>
            </a:r>
            <a:r>
              <a:rPr lang="en-US" altLang="en-US" sz="4000" b="1" dirty="0" smtClean="0">
                <a:solidFill>
                  <a:srgbClr val="FF0000"/>
                </a:solidFill>
              </a:rPr>
              <a:t>La </a:t>
            </a:r>
            <a:r>
              <a:rPr lang="en-US" altLang="en-US" sz="4000" b="1" dirty="0" err="1" smtClean="0">
                <a:solidFill>
                  <a:srgbClr val="FF0000"/>
                </a:solidFill>
              </a:rPr>
              <a:t>saison</a:t>
            </a:r>
            <a:r>
              <a:rPr lang="en-US" altLang="en-US" sz="4000" b="1" dirty="0" smtClean="0">
                <a:solidFill>
                  <a:srgbClr val="FF0000"/>
                </a:solidFill>
              </a:rPr>
              <a:t> </a:t>
            </a:r>
            <a:r>
              <a:rPr lang="en-US" altLang="en-US" sz="4000" b="1" dirty="0" err="1" smtClean="0">
                <a:solidFill>
                  <a:srgbClr val="FF0000"/>
                </a:solidFill>
              </a:rPr>
              <a:t>survient</a:t>
            </a:r>
            <a:r>
              <a:rPr lang="en-US" altLang="en-US" sz="4000" b="1" dirty="0" smtClean="0">
                <a:solidFill>
                  <a:srgbClr val="FF0000"/>
                </a:solidFill>
              </a:rPr>
              <a:t> avec 1 </a:t>
            </a:r>
            <a:r>
              <a:rPr lang="en-US" altLang="en-US" sz="4000" b="1" dirty="0" err="1" smtClean="0">
                <a:solidFill>
                  <a:srgbClr val="FF0000"/>
                </a:solidFill>
              </a:rPr>
              <a:t>mois</a:t>
            </a:r>
            <a:r>
              <a:rPr lang="en-US" altLang="en-US" sz="4000" b="1" dirty="0" smtClean="0">
                <a:solidFill>
                  <a:srgbClr val="FF0000"/>
                </a:solidFill>
              </a:rPr>
              <a:t> de retard</a:t>
            </a:r>
            <a:r>
              <a:rPr lang="en-US" altLang="en-US" sz="4000" b="1" dirty="0">
                <a:solidFill>
                  <a:srgbClr val="FF0000"/>
                </a:solidFill>
              </a:rPr>
              <a:t/>
            </a:r>
            <a:br>
              <a:rPr lang="en-US" altLang="en-US" sz="4000" b="1" dirty="0">
                <a:solidFill>
                  <a:srgbClr val="FF0000"/>
                </a:solidFill>
              </a:rPr>
            </a:br>
            <a:r>
              <a:rPr lang="en-US" altLang="en-US" sz="4000" b="1" dirty="0">
                <a:solidFill>
                  <a:srgbClr val="FF0000"/>
                </a:solidFill>
              </a:rPr>
              <a:t/>
            </a:r>
            <a:br>
              <a:rPr lang="en-US" altLang="en-US" sz="4000" b="1" dirty="0">
                <a:solidFill>
                  <a:srgbClr val="FF0000"/>
                </a:solidFill>
              </a:rPr>
            </a:br>
            <a:r>
              <a:rPr lang="en-US" altLang="en-US" sz="4000" b="1" dirty="0">
                <a:solidFill>
                  <a:srgbClr val="FF0000"/>
                </a:solidFill>
              </a:rPr>
              <a:t>- </a:t>
            </a:r>
            <a:r>
              <a:rPr lang="en-US" altLang="en-US" sz="4000" b="1" dirty="0" err="1" smtClean="0">
                <a:solidFill>
                  <a:srgbClr val="FF0000"/>
                </a:solidFill>
              </a:rPr>
              <a:t>Une</a:t>
            </a:r>
            <a:r>
              <a:rPr lang="en-US" altLang="en-US" sz="4000" b="1" dirty="0" smtClean="0">
                <a:solidFill>
                  <a:srgbClr val="FF0000"/>
                </a:solidFill>
              </a:rPr>
              <a:t> bonne </a:t>
            </a:r>
            <a:r>
              <a:rPr lang="en-US" altLang="en-US" sz="4000" b="1" dirty="0" err="1" smtClean="0">
                <a:solidFill>
                  <a:srgbClr val="FF0000"/>
                </a:solidFill>
              </a:rPr>
              <a:t>saison</a:t>
            </a:r>
            <a:r>
              <a:rPr lang="en-US" altLang="en-US" sz="4000" b="1" dirty="0" smtClean="0">
                <a:solidFill>
                  <a:srgbClr val="FF0000"/>
                </a:solidFill>
              </a:rPr>
              <a:t> </a:t>
            </a:r>
            <a:r>
              <a:rPr lang="en-US" altLang="en-US" sz="4000" b="1" dirty="0" err="1" smtClean="0">
                <a:solidFill>
                  <a:srgbClr val="FF0000"/>
                </a:solidFill>
              </a:rPr>
              <a:t>en</a:t>
            </a:r>
            <a:r>
              <a:rPr lang="en-US" altLang="en-US" sz="4000" b="1" dirty="0" smtClean="0">
                <a:solidFill>
                  <a:srgbClr val="FF0000"/>
                </a:solidFill>
              </a:rPr>
              <a:t> </a:t>
            </a:r>
            <a:r>
              <a:rPr lang="en-US" altLang="en-US" sz="4000" b="1" dirty="0" err="1" smtClean="0">
                <a:solidFill>
                  <a:srgbClr val="FF0000"/>
                </a:solidFill>
              </a:rPr>
              <a:t>termes</a:t>
            </a:r>
            <a:r>
              <a:rPr lang="en-US" altLang="en-US" sz="4000" b="1" dirty="0" smtClean="0">
                <a:solidFill>
                  <a:srgbClr val="FF0000"/>
                </a:solidFill>
              </a:rPr>
              <a:t> de </a:t>
            </a:r>
            <a:r>
              <a:rPr lang="en-US" altLang="en-US" sz="4000" b="1" dirty="0" err="1" smtClean="0">
                <a:solidFill>
                  <a:srgbClr val="FF0000"/>
                </a:solidFill>
              </a:rPr>
              <a:t>qualité</a:t>
            </a:r>
            <a:r>
              <a:rPr lang="en-US" altLang="en-US" sz="4000" b="1" dirty="0" smtClean="0">
                <a:solidFill>
                  <a:srgbClr val="FF0000"/>
                </a:solidFill>
              </a:rPr>
              <a:t> et de </a:t>
            </a:r>
            <a:r>
              <a:rPr lang="en-US" altLang="en-US" sz="4000" b="1" dirty="0" err="1" smtClean="0">
                <a:solidFill>
                  <a:srgbClr val="FF0000"/>
                </a:solidFill>
              </a:rPr>
              <a:t>quantité</a:t>
            </a:r>
            <a:endParaRPr lang="en-US" altLang="en-US" sz="4000" b="1" dirty="0">
              <a:solidFill>
                <a:srgbClr val="FF0000"/>
              </a:solidFill>
            </a:endParaRPr>
          </a:p>
        </p:txBody>
      </p:sp>
    </p:spTree>
    <p:extLst>
      <p:ext uri="{BB962C8B-B14F-4D97-AF65-F5344CB8AC3E}">
        <p14:creationId xmlns:p14="http://schemas.microsoft.com/office/powerpoint/2010/main" val="125414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914400" y="914400"/>
            <a:ext cx="82296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500" b="1" dirty="0" smtClean="0">
                <a:solidFill>
                  <a:srgbClr val="FF0000"/>
                </a:solidFill>
              </a:rPr>
              <a:t>LA SAISON DU VIETNAM </a:t>
            </a:r>
            <a:r>
              <a:rPr lang="en-US" altLang="en-US" sz="2500" b="1" dirty="0">
                <a:solidFill>
                  <a:srgbClr val="FF0000"/>
                </a:solidFill>
              </a:rPr>
              <a:t>– </a:t>
            </a:r>
            <a:r>
              <a:rPr lang="en-US" altLang="en-US" sz="2500" b="1" dirty="0" smtClean="0">
                <a:solidFill>
                  <a:srgbClr val="FF0000"/>
                </a:solidFill>
              </a:rPr>
              <a:t>CAMBODGE APPROCHE</a:t>
            </a:r>
            <a:endParaRPr lang="en-US" altLang="en-US" sz="2500" b="1" dirty="0">
              <a:solidFill>
                <a:srgbClr val="FF0000"/>
              </a:solidFill>
            </a:endParaRPr>
          </a:p>
        </p:txBody>
      </p:sp>
      <p:pic>
        <p:nvPicPr>
          <p:cNvPr id="153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8867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93825"/>
            <a:ext cx="7010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1"/>
          <p:cNvSpPr txBox="1">
            <a:spLocks noChangeArrowheads="1"/>
          </p:cNvSpPr>
          <p:nvPr/>
        </p:nvSpPr>
        <p:spPr bwMode="auto">
          <a:xfrm>
            <a:off x="1352746" y="818346"/>
            <a:ext cx="66294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500" b="1" dirty="0" smtClean="0">
                <a:solidFill>
                  <a:srgbClr val="FF0000"/>
                </a:solidFill>
              </a:rPr>
              <a:t>ANACARDIER AU CAMBODGE – IMAGE REELLE </a:t>
            </a:r>
            <a:endParaRPr lang="en-US" altLang="en-US" sz="2500" b="1"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588" y="1527175"/>
            <a:ext cx="3808412"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524000"/>
            <a:ext cx="381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4"/>
          <p:cNvSpPr txBox="1">
            <a:spLocks noChangeArrowheads="1"/>
          </p:cNvSpPr>
          <p:nvPr/>
        </p:nvSpPr>
        <p:spPr bwMode="auto">
          <a:xfrm>
            <a:off x="1600200" y="914400"/>
            <a:ext cx="66294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500" b="1" dirty="0" smtClean="0">
                <a:solidFill>
                  <a:srgbClr val="FF0000"/>
                </a:solidFill>
              </a:rPr>
              <a:t>ANACARDIER AU CAMBODGE</a:t>
            </a:r>
            <a:r>
              <a:rPr lang="en-US" altLang="en-US" sz="2500" b="1" dirty="0" smtClean="0">
                <a:solidFill>
                  <a:srgbClr val="FF0000"/>
                </a:solidFill>
              </a:rPr>
              <a:t> </a:t>
            </a:r>
            <a:r>
              <a:rPr lang="en-US" altLang="en-US" sz="2500" b="1" dirty="0">
                <a:solidFill>
                  <a:srgbClr val="FF0000"/>
                </a:solidFill>
              </a:rPr>
              <a:t>– </a:t>
            </a:r>
            <a:r>
              <a:rPr lang="en-US" altLang="en-US" sz="2500" b="1" dirty="0" smtClean="0">
                <a:solidFill>
                  <a:srgbClr val="FF0000"/>
                </a:solidFill>
              </a:rPr>
              <a:t>IMAGE REELLE</a:t>
            </a:r>
            <a:endParaRPr lang="en-US" altLang="en-US" sz="2500" b="1"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69963"/>
            <a:ext cx="8229600" cy="762000"/>
          </a:xfrm>
        </p:spPr>
        <p:txBody>
          <a:bodyPr rtlCol="0">
            <a:normAutofit fontScale="90000"/>
          </a:bodyPr>
          <a:lstStyle/>
          <a:p>
            <a:pPr algn="l" eaLnBrk="1" fontAlgn="auto" hangingPunct="1">
              <a:spcAft>
                <a:spcPts val="0"/>
              </a:spcAft>
              <a:defRPr/>
            </a:pPr>
            <a:r>
              <a:rPr lang="en-US" sz="2800" b="1" dirty="0" smtClean="0">
                <a:solidFill>
                  <a:srgbClr val="FF0000"/>
                </a:solidFill>
              </a:rPr>
              <a:t>ANACARDIER AU CAMBODGE </a:t>
            </a:r>
            <a:r>
              <a:rPr lang="en-US" sz="2800" b="1" dirty="0">
                <a:solidFill>
                  <a:srgbClr val="FF0000"/>
                </a:solidFill>
              </a:rPr>
              <a:t>– </a:t>
            </a:r>
            <a:r>
              <a:rPr lang="en-US" sz="2800" b="1" dirty="0" smtClean="0">
                <a:solidFill>
                  <a:srgbClr val="FF0000"/>
                </a:solidFill>
              </a:rPr>
              <a:t>IMAGE REELLE</a:t>
            </a:r>
            <a:r>
              <a:rPr lang="en-US" b="1" dirty="0">
                <a:solidFill>
                  <a:srgbClr val="FF0000"/>
                </a:solidFill>
              </a:rPr>
              <a:t/>
            </a:r>
            <a:br>
              <a:rPr lang="en-US" b="1" dirty="0">
                <a:solidFill>
                  <a:srgbClr val="FF0000"/>
                </a:solidFill>
              </a:rPr>
            </a:br>
            <a:endParaRPr lang="en-US" dirty="0"/>
          </a:p>
        </p:txBody>
      </p:sp>
      <p:pic>
        <p:nvPicPr>
          <p:cNvPr id="18435" name="Picture 2"/>
          <p:cNvPicPr>
            <a:picLocks noChangeAspect="1"/>
          </p:cNvPicPr>
          <p:nvPr/>
        </p:nvPicPr>
        <p:blipFill>
          <a:blip r:embed="rId2">
            <a:extLst>
              <a:ext uri="{28A0092B-C50C-407E-A947-70E740481C1C}">
                <a14:useLocalDpi xmlns:a14="http://schemas.microsoft.com/office/drawing/2010/main" val="0"/>
              </a:ext>
            </a:extLst>
          </a:blip>
          <a:srcRect t="14310" r="32692" b="22250"/>
          <a:stretch>
            <a:fillRect/>
          </a:stretch>
        </p:blipFill>
        <p:spPr bwMode="auto">
          <a:xfrm>
            <a:off x="457200" y="1350963"/>
            <a:ext cx="80010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762000"/>
          </a:xfrm>
        </p:spPr>
        <p:txBody>
          <a:bodyPr rtlCol="0">
            <a:normAutofit fontScale="90000"/>
          </a:bodyPr>
          <a:lstStyle/>
          <a:p>
            <a:pPr algn="l" eaLnBrk="1" fontAlgn="auto" hangingPunct="1">
              <a:spcAft>
                <a:spcPts val="0"/>
              </a:spcAft>
              <a:defRPr/>
            </a:pPr>
            <a:r>
              <a:rPr lang="en-US" sz="2800" b="1" dirty="0" smtClean="0">
                <a:solidFill>
                  <a:srgbClr val="FF0000"/>
                </a:solidFill>
              </a:rPr>
              <a:t>ANACARDIER A </a:t>
            </a:r>
            <a:r>
              <a:rPr lang="en-US" sz="2800" b="1" dirty="0">
                <a:solidFill>
                  <a:srgbClr val="FF0000"/>
                </a:solidFill>
              </a:rPr>
              <a:t>BINH PHUOC, VIETNAM – </a:t>
            </a:r>
            <a:r>
              <a:rPr lang="en-US" sz="2800" b="1" dirty="0" smtClean="0">
                <a:solidFill>
                  <a:srgbClr val="FF0000"/>
                </a:solidFill>
              </a:rPr>
              <a:t>IMAGE REELLE</a:t>
            </a:r>
            <a:r>
              <a:rPr lang="en-US" b="1" dirty="0">
                <a:solidFill>
                  <a:srgbClr val="FF0000"/>
                </a:solidFill>
              </a:rPr>
              <a:t/>
            </a:r>
            <a:br>
              <a:rPr lang="en-US" b="1" dirty="0">
                <a:solidFill>
                  <a:srgbClr val="FF0000"/>
                </a:solidFill>
              </a:rPr>
            </a:br>
            <a:endParaRPr lang="en-US" dirty="0"/>
          </a:p>
        </p:txBody>
      </p:sp>
      <p:pic>
        <p:nvPicPr>
          <p:cNvPr id="19459" name="A7E15ECF-A13C-4CE8-BAF6-D8A343BE261B" descr="A7E15ECF-A13C-4CE8-BAF6-D8A343BE26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295400"/>
            <a:ext cx="4056063"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A7E15ECF-A13C-4CE8-BAF6-D8A343BE261B" descr="A7E15ECF-A13C-4CE8-BAF6-D8A343BE261B"/>
          <p:cNvPicPr>
            <a:picLocks noChangeAspect="1" noChangeArrowheads="1"/>
          </p:cNvPicPr>
          <p:nvPr/>
        </p:nvPicPr>
        <p:blipFill>
          <a:blip r:embed="rId2">
            <a:extLst>
              <a:ext uri="{28A0092B-C50C-407E-A947-70E740481C1C}">
                <a14:useLocalDpi xmlns:a14="http://schemas.microsoft.com/office/drawing/2010/main" val="0"/>
              </a:ext>
            </a:extLst>
          </a:blip>
          <a:srcRect l="24425" t="36633" r="28609" b="34074"/>
          <a:stretch>
            <a:fillRect/>
          </a:stretch>
        </p:blipFill>
        <p:spPr bwMode="auto">
          <a:xfrm>
            <a:off x="533400" y="2078037"/>
            <a:ext cx="3783013"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914400"/>
            <a:ext cx="8229600" cy="5410200"/>
          </a:xfrm>
        </p:spPr>
        <p:txBody>
          <a:bodyPr/>
          <a:lstStyle/>
          <a:p>
            <a:pPr algn="l" eaLnBrk="1" hangingPunct="1"/>
            <a:r>
              <a:rPr lang="en-US" altLang="en-US" sz="3500" dirty="0">
                <a:solidFill>
                  <a:srgbClr val="FF0000"/>
                </a:solidFill>
              </a:rPr>
              <a:t>I. </a:t>
            </a:r>
            <a:r>
              <a:rPr lang="en-US" altLang="en-US" sz="3500" dirty="0" smtClean="0">
                <a:solidFill>
                  <a:srgbClr val="FF0000"/>
                </a:solidFill>
              </a:rPr>
              <a:t>IMPORTATIONS DES NOIX BRUTES AU VIETNAM EN 2016</a:t>
            </a:r>
            <a:r>
              <a:rPr lang="en-US" altLang="en-US" sz="3500" dirty="0">
                <a:solidFill>
                  <a:srgbClr val="FF0000"/>
                </a:solidFill>
              </a:rPr>
              <a:t/>
            </a:r>
            <a:br>
              <a:rPr lang="en-US" altLang="en-US" sz="3500" dirty="0">
                <a:solidFill>
                  <a:srgbClr val="FF0000"/>
                </a:solidFill>
              </a:rPr>
            </a:br>
            <a:r>
              <a:rPr lang="en-US" altLang="en-US" dirty="0">
                <a:solidFill>
                  <a:srgbClr val="FF0000"/>
                </a:solidFill>
              </a:rPr>
              <a:t>	</a:t>
            </a:r>
            <a:r>
              <a:rPr lang="en-US" altLang="en-US" sz="3500" dirty="0">
                <a:solidFill>
                  <a:srgbClr val="FF0000"/>
                </a:solidFill>
              </a:rPr>
              <a:t>1. </a:t>
            </a:r>
            <a:r>
              <a:rPr lang="en-US" altLang="en-US" sz="3500" dirty="0" err="1" smtClean="0">
                <a:solidFill>
                  <a:srgbClr val="FF0000"/>
                </a:solidFill>
              </a:rPr>
              <a:t>Quantité</a:t>
            </a:r>
            <a:r>
              <a:rPr lang="en-US" altLang="en-US" sz="3500" dirty="0" smtClean="0">
                <a:solidFill>
                  <a:srgbClr val="FF0000"/>
                </a:solidFill>
              </a:rPr>
              <a:t>, </a:t>
            </a:r>
            <a:r>
              <a:rPr lang="en-US" altLang="en-US" sz="3500" dirty="0" err="1" smtClean="0">
                <a:solidFill>
                  <a:srgbClr val="FF0000"/>
                </a:solidFill>
              </a:rPr>
              <a:t>chiffres</a:t>
            </a:r>
            <a:r>
              <a:rPr lang="en-US" altLang="en-US" sz="3500" dirty="0" smtClean="0">
                <a:solidFill>
                  <a:srgbClr val="FF0000"/>
                </a:solidFill>
              </a:rPr>
              <a:t> </a:t>
            </a:r>
            <a:r>
              <a:rPr lang="en-US" altLang="en-US" sz="3500" dirty="0" err="1" smtClean="0">
                <a:solidFill>
                  <a:srgbClr val="FF0000"/>
                </a:solidFill>
              </a:rPr>
              <a:t>d’affaires</a:t>
            </a:r>
            <a:r>
              <a:rPr lang="en-US" altLang="en-US" sz="3500" dirty="0" smtClean="0">
                <a:solidFill>
                  <a:srgbClr val="FF0000"/>
                </a:solidFill>
              </a:rPr>
              <a:t>, prix </a:t>
            </a:r>
            <a:r>
              <a:rPr lang="en-US" altLang="en-US" sz="3500" dirty="0" err="1" smtClean="0">
                <a:solidFill>
                  <a:srgbClr val="FF0000"/>
                </a:solidFill>
              </a:rPr>
              <a:t>moyen</a:t>
            </a:r>
            <a:r>
              <a:rPr lang="en-US" altLang="en-US" sz="3500" dirty="0">
                <a:solidFill>
                  <a:srgbClr val="FF0000"/>
                </a:solidFill>
              </a:rPr>
              <a:t/>
            </a:r>
            <a:br>
              <a:rPr lang="en-US" altLang="en-US" sz="3500" dirty="0">
                <a:solidFill>
                  <a:srgbClr val="FF0000"/>
                </a:solidFill>
              </a:rPr>
            </a:br>
            <a:r>
              <a:rPr lang="en-US" altLang="en-US" sz="3500" dirty="0">
                <a:solidFill>
                  <a:srgbClr val="FF0000"/>
                </a:solidFill>
              </a:rPr>
              <a:t>	2. </a:t>
            </a:r>
            <a:r>
              <a:rPr lang="en-US" altLang="en-US" sz="3500" dirty="0" err="1" smtClean="0">
                <a:solidFill>
                  <a:srgbClr val="FF0000"/>
                </a:solidFill>
              </a:rPr>
              <a:t>Marchés</a:t>
            </a:r>
            <a:r>
              <a:rPr lang="en-US" altLang="en-US" sz="3500" dirty="0" smtClean="0">
                <a:solidFill>
                  <a:srgbClr val="FF0000"/>
                </a:solidFill>
              </a:rPr>
              <a:t> </a:t>
            </a:r>
            <a:r>
              <a:rPr lang="en-US" altLang="en-US" sz="3500" dirty="0" err="1" smtClean="0">
                <a:solidFill>
                  <a:srgbClr val="FF0000"/>
                </a:solidFill>
              </a:rPr>
              <a:t>d’Importation</a:t>
            </a:r>
            <a:r>
              <a:rPr lang="en-US" altLang="en-US" sz="3500" dirty="0">
                <a:solidFill>
                  <a:srgbClr val="FF0000"/>
                </a:solidFill>
              </a:rPr>
              <a:t/>
            </a:r>
            <a:br>
              <a:rPr lang="en-US" altLang="en-US" sz="3500" dirty="0">
                <a:solidFill>
                  <a:srgbClr val="FF0000"/>
                </a:solidFill>
              </a:rPr>
            </a:br>
            <a:r>
              <a:rPr lang="en-US" altLang="en-US" sz="3500" dirty="0">
                <a:solidFill>
                  <a:srgbClr val="FF0000"/>
                </a:solidFill>
              </a:rPr>
              <a:t/>
            </a:r>
            <a:br>
              <a:rPr lang="en-US" altLang="en-US" sz="3500" dirty="0">
                <a:solidFill>
                  <a:srgbClr val="FF0000"/>
                </a:solidFill>
              </a:rPr>
            </a:br>
            <a:r>
              <a:rPr lang="en-US" altLang="en-US" sz="3500" dirty="0">
                <a:solidFill>
                  <a:srgbClr val="FF0000"/>
                </a:solidFill>
              </a:rPr>
              <a:t>	3. </a:t>
            </a:r>
            <a:r>
              <a:rPr lang="en-US" altLang="en-US" sz="3500" dirty="0" err="1" smtClean="0">
                <a:solidFill>
                  <a:srgbClr val="FF0000"/>
                </a:solidFill>
              </a:rPr>
              <a:t>Principaux</a:t>
            </a:r>
            <a:r>
              <a:rPr lang="en-US" altLang="en-US" sz="3500" dirty="0" smtClean="0">
                <a:solidFill>
                  <a:srgbClr val="FF0000"/>
                </a:solidFill>
              </a:rPr>
              <a:t> </a:t>
            </a:r>
            <a:r>
              <a:rPr lang="en-US" altLang="en-US" sz="3500" dirty="0" err="1" smtClean="0">
                <a:solidFill>
                  <a:srgbClr val="FF0000"/>
                </a:solidFill>
              </a:rPr>
              <a:t>Importateurs</a:t>
            </a:r>
            <a:r>
              <a:rPr lang="en-US" altLang="en-US" sz="3500" dirty="0">
                <a:solidFill>
                  <a:srgbClr val="FF0000"/>
                </a:solidFill>
              </a:rPr>
              <a:t/>
            </a:r>
            <a:br>
              <a:rPr lang="en-US" altLang="en-US" sz="3500" dirty="0">
                <a:solidFill>
                  <a:srgbClr val="FF0000"/>
                </a:solidFill>
              </a:rPr>
            </a:br>
            <a:r>
              <a:rPr lang="en-US" altLang="en-US" sz="3500" dirty="0">
                <a:solidFill>
                  <a:srgbClr val="FF0000"/>
                </a:solidFill>
              </a:rPr>
              <a:t/>
            </a:r>
            <a:br>
              <a:rPr lang="en-US" altLang="en-US" sz="3500" dirty="0">
                <a:solidFill>
                  <a:srgbClr val="FF0000"/>
                </a:solidFill>
              </a:rPr>
            </a:br>
            <a:r>
              <a:rPr lang="en-US" altLang="en-US" sz="3500" dirty="0">
                <a:solidFill>
                  <a:srgbClr val="FF0000"/>
                </a:solidFill>
              </a:rPr>
              <a:t>	4. </a:t>
            </a:r>
            <a:r>
              <a:rPr lang="en-US" altLang="en-US" sz="3500" dirty="0" err="1" smtClean="0">
                <a:solidFill>
                  <a:srgbClr val="FF0000"/>
                </a:solidFill>
              </a:rPr>
              <a:t>Qualité</a:t>
            </a:r>
            <a:endParaRPr lang="en-US" altLang="en-US" sz="3500"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8229600" cy="762000"/>
          </a:xfrm>
        </p:spPr>
        <p:txBody>
          <a:bodyPr rtlCol="0">
            <a:normAutofit fontScale="90000"/>
          </a:bodyPr>
          <a:lstStyle/>
          <a:p>
            <a:pPr algn="l" eaLnBrk="1" fontAlgn="auto" hangingPunct="1">
              <a:spcAft>
                <a:spcPts val="0"/>
              </a:spcAft>
              <a:defRPr/>
            </a:pPr>
            <a:r>
              <a:rPr lang="en-US" sz="2800" b="1" dirty="0" smtClean="0">
                <a:solidFill>
                  <a:srgbClr val="FF0000"/>
                </a:solidFill>
              </a:rPr>
              <a:t>ANACARDIER A </a:t>
            </a:r>
            <a:r>
              <a:rPr lang="en-US" sz="2800" b="1" dirty="0">
                <a:solidFill>
                  <a:srgbClr val="FF0000"/>
                </a:solidFill>
              </a:rPr>
              <a:t>BINH PHUOC, VIETNAM – </a:t>
            </a:r>
            <a:r>
              <a:rPr lang="en-US" sz="2800" b="1" dirty="0" smtClean="0">
                <a:solidFill>
                  <a:srgbClr val="FF0000"/>
                </a:solidFill>
              </a:rPr>
              <a:t>IMAGE REELLE</a:t>
            </a:r>
            <a:r>
              <a:rPr lang="en-US" b="1" dirty="0">
                <a:solidFill>
                  <a:srgbClr val="FF0000"/>
                </a:solidFill>
              </a:rPr>
              <a:t/>
            </a:r>
            <a:br>
              <a:rPr lang="en-US" b="1" dirty="0">
                <a:solidFill>
                  <a:srgbClr val="FF0000"/>
                </a:solidFill>
              </a:rPr>
            </a:br>
            <a:endParaRPr lang="en-US" dirty="0"/>
          </a:p>
        </p:txBody>
      </p:sp>
      <p:pic>
        <p:nvPicPr>
          <p:cNvPr id="2048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438" y="1524000"/>
            <a:ext cx="84931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229600" cy="762000"/>
          </a:xfrm>
        </p:spPr>
        <p:txBody>
          <a:bodyPr rtlCol="0">
            <a:normAutofit fontScale="90000"/>
          </a:bodyPr>
          <a:lstStyle/>
          <a:p>
            <a:pPr algn="l" eaLnBrk="1" fontAlgn="auto" hangingPunct="1">
              <a:spcAft>
                <a:spcPts val="0"/>
              </a:spcAft>
              <a:defRPr/>
            </a:pPr>
            <a:r>
              <a:rPr lang="en-US" sz="2800" b="1" dirty="0" smtClean="0">
                <a:solidFill>
                  <a:srgbClr val="FF0000"/>
                </a:solidFill>
              </a:rPr>
              <a:t>ANACARDIER A </a:t>
            </a:r>
            <a:r>
              <a:rPr lang="en-US" sz="2800" b="1" dirty="0">
                <a:solidFill>
                  <a:srgbClr val="FF0000"/>
                </a:solidFill>
              </a:rPr>
              <a:t>BINH PHUOC, VIETNAM – </a:t>
            </a:r>
            <a:r>
              <a:rPr lang="en-US" sz="2800" b="1" dirty="0" smtClean="0">
                <a:solidFill>
                  <a:srgbClr val="FF0000"/>
                </a:solidFill>
              </a:rPr>
              <a:t>IMAGE REELLE</a:t>
            </a:r>
            <a:r>
              <a:rPr lang="en-US" b="1" dirty="0">
                <a:solidFill>
                  <a:srgbClr val="FF0000"/>
                </a:solidFill>
              </a:rPr>
              <a:t/>
            </a:r>
            <a:br>
              <a:rPr lang="en-US" b="1" dirty="0">
                <a:solidFill>
                  <a:srgbClr val="FF0000"/>
                </a:solidFill>
              </a:rPr>
            </a:br>
            <a:endParaRPr lang="en-US" dirty="0"/>
          </a:p>
        </p:txBody>
      </p:sp>
      <p:pic>
        <p:nvPicPr>
          <p:cNvPr id="2150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775" y="1524000"/>
            <a:ext cx="84264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Cao Phat_Panorama ok.jpg"/>
          <p:cNvPicPr>
            <a:picLocks noChangeAspect="1"/>
          </p:cNvPicPr>
          <p:nvPr/>
        </p:nvPicPr>
        <p:blipFill>
          <a:blip r:embed="rId2">
            <a:extLst>
              <a:ext uri="{28A0092B-C50C-407E-A947-70E740481C1C}">
                <a14:useLocalDpi xmlns:a14="http://schemas.microsoft.com/office/drawing/2010/main" val="0"/>
              </a:ext>
            </a:extLst>
          </a:blip>
          <a:srcRect l="13918" r="6557"/>
          <a:stretch>
            <a:fillRect/>
          </a:stretch>
        </p:blipFill>
        <p:spPr bwMode="auto">
          <a:xfrm>
            <a:off x="0" y="765175"/>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75213" y="749808"/>
            <a:ext cx="7399783" cy="553998"/>
          </a:xfrm>
          <a:prstGeom prst="rect">
            <a:avLst/>
          </a:prstGeom>
          <a:noFill/>
        </p:spPr>
        <p:txBody>
          <a:bodyPr wrap="none">
            <a:spAutoFit/>
          </a:bodyPr>
          <a:lstStyle/>
          <a:p>
            <a:pPr algn="ctr" eaLnBrk="1" fontAlgn="auto" hangingPunct="1">
              <a:spcBef>
                <a:spcPts val="0"/>
              </a:spcBef>
              <a:spcAft>
                <a:spcPts val="0"/>
              </a:spcAft>
              <a:defRPr/>
            </a:pP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cs typeface="Tahoma" pitchFamily="34" charset="0"/>
              </a:rPr>
              <a:t>Merci beaucoup pour </a:t>
            </a:r>
            <a:r>
              <a:rPr lang="en-US" sz="3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cs typeface="Tahoma" pitchFamily="34" charset="0"/>
              </a:rPr>
              <a:t>votre</a:t>
            </a: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cs typeface="Tahoma" pitchFamily="34" charset="0"/>
              </a:rPr>
              <a:t> attention!</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cs typeface="Tahoma" pitchFamily="34" charset="0"/>
            </a:endParaRPr>
          </a:p>
        </p:txBody>
      </p:sp>
      <p:sp>
        <p:nvSpPr>
          <p:cNvPr id="22532" name="Content Placeholder 1"/>
          <p:cNvSpPr txBox="1">
            <a:spLocks/>
          </p:cNvSpPr>
          <p:nvPr/>
        </p:nvSpPr>
        <p:spPr bwMode="auto">
          <a:xfrm>
            <a:off x="228600" y="1662113"/>
            <a:ext cx="8077200"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4000" b="1" dirty="0">
                <a:solidFill>
                  <a:srgbClr val="00B050"/>
                </a:solidFill>
                <a:latin typeface="Times New Roman" panose="02020603050405020304" pitchFamily="18" charset="0"/>
                <a:cs typeface="Times New Roman" panose="02020603050405020304" pitchFamily="18" charset="0"/>
              </a:rPr>
              <a:t>CAO PHAT COMPANY LIMITED</a:t>
            </a:r>
          </a:p>
          <a:p>
            <a:pPr algn="ctr" eaLnBrk="1" hangingPunct="1">
              <a:buFont typeface="Arial" panose="020B0604020202020204" pitchFamily="34" charset="0"/>
              <a:buNone/>
            </a:pPr>
            <a:r>
              <a:rPr lang="en-US" altLang="en-US" sz="35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3500" b="1" dirty="0" err="1" smtClean="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Transformateur</a:t>
            </a:r>
            <a:r>
              <a:rPr lang="en-US" altLang="en-US" sz="3500" b="1" dirty="0" smtClean="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de </a:t>
            </a:r>
            <a:r>
              <a:rPr lang="en-US" altLang="en-US" sz="3500" b="1" dirty="0" err="1" smtClean="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Cajou</a:t>
            </a:r>
            <a:r>
              <a:rPr lang="en-US" altLang="en-US" sz="3500" b="1" dirty="0" smtClean="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et </a:t>
            </a:r>
            <a:r>
              <a:rPr lang="en-US" altLang="en-US" sz="3500" b="1" dirty="0" err="1">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E</a:t>
            </a:r>
            <a:r>
              <a:rPr lang="en-US" altLang="en-US" sz="3500" b="1" dirty="0" err="1" smtClean="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xportateur</a:t>
            </a:r>
            <a:endParaRPr lang="en-US" altLang="en-US" sz="3500" b="1" dirty="0">
              <a:solidFill>
                <a:srgbClr val="FF0000"/>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en-US" altLang="en-US" sz="3500" b="1" dirty="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 </a:t>
            </a:r>
            <a:r>
              <a:rPr lang="en-US" altLang="en-US" sz="3500" b="1" dirty="0" smtClean="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Fabricant de machines de </a:t>
            </a:r>
            <a:r>
              <a:rPr lang="en-US" altLang="en-US" sz="3500" b="1" dirty="0" err="1" smtClean="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traitement</a:t>
            </a:r>
            <a:r>
              <a:rPr lang="en-US" altLang="en-US" sz="3500" b="1" dirty="0" smtClean="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 du </a:t>
            </a:r>
            <a:r>
              <a:rPr lang="en-US" altLang="en-US" sz="3500" b="1" dirty="0" err="1" smtClean="0">
                <a:solidFill>
                  <a:srgbClr val="FF0000"/>
                </a:solidFill>
                <a:latin typeface="Times New Roman" panose="02020603050405020304" pitchFamily="18" charset="0"/>
                <a:cs typeface="Times New Roman" panose="02020603050405020304" pitchFamily="18" charset="0"/>
                <a:sym typeface="Wingdings 2" panose="05020102010507070707" pitchFamily="18" charset="2"/>
              </a:rPr>
              <a:t>cajou</a:t>
            </a:r>
            <a:endParaRPr lang="en-US" altLang="en-US" sz="3500" b="1" dirty="0">
              <a:solidFill>
                <a:srgbClr val="FF0000"/>
              </a:solidFill>
              <a:latin typeface="Times New Roman" panose="02020603050405020304" pitchFamily="18" charset="0"/>
              <a:cs typeface="Times New Roman" panose="02020603050405020304" pitchFamily="18" charset="0"/>
            </a:endParaRPr>
          </a:p>
          <a:p>
            <a:pPr algn="just" eaLnBrk="1" hangingPunct="1">
              <a:buFont typeface="Arial" panose="020B0604020202020204" pitchFamily="34" charset="0"/>
              <a:buNone/>
            </a:pPr>
            <a:endParaRPr lang="en-US" altLang="en-US" sz="1800" b="1" dirty="0">
              <a:solidFill>
                <a:schemeClr val="bg1"/>
              </a:solidFill>
              <a:latin typeface="Times New Roman" panose="02020603050405020304" pitchFamily="18" charset="0"/>
              <a:cs typeface="Times New Roman" panose="02020603050405020304" pitchFamily="18" charset="0"/>
            </a:endParaRPr>
          </a:p>
          <a:p>
            <a:pPr algn="just" eaLnBrk="1" hangingPunct="1">
              <a:buFont typeface="Arial" panose="020B0604020202020204" pitchFamily="34" charset="0"/>
              <a:buNone/>
            </a:pPr>
            <a:endParaRPr lang="en-US" altLang="en-US" sz="1800" b="1" dirty="0">
              <a:solidFill>
                <a:schemeClr val="bg1"/>
              </a:solidFill>
              <a:latin typeface="Times New Roman" panose="02020603050405020304" pitchFamily="18" charset="0"/>
              <a:cs typeface="Times New Roman" panose="02020603050405020304" pitchFamily="18" charset="0"/>
            </a:endParaRPr>
          </a:p>
          <a:p>
            <a:pPr algn="just" eaLnBrk="1" hangingPunct="1">
              <a:buFont typeface="Arial" panose="020B0604020202020204" pitchFamily="34" charset="0"/>
              <a:buNone/>
            </a:pPr>
            <a:endParaRPr lang="en-US" altLang="en-US" sz="1800" b="1" dirty="0">
              <a:solidFill>
                <a:schemeClr val="bg1"/>
              </a:solidFill>
              <a:latin typeface="Times New Roman" panose="02020603050405020304" pitchFamily="18" charset="0"/>
              <a:cs typeface="Times New Roman" panose="02020603050405020304" pitchFamily="18" charset="0"/>
            </a:endParaRPr>
          </a:p>
          <a:p>
            <a:pPr algn="just" eaLnBrk="1" hangingPunct="1">
              <a:buFont typeface="Arial" panose="020B0604020202020204" pitchFamily="34" charset="0"/>
              <a:buNone/>
            </a:pPr>
            <a:endParaRPr lang="en-US" altLang="en-US" sz="1800" b="1" dirty="0">
              <a:solidFill>
                <a:schemeClr val="bg1"/>
              </a:solidFill>
              <a:latin typeface="Times New Roman" panose="02020603050405020304" pitchFamily="18" charset="0"/>
              <a:cs typeface="Times New Roman" panose="02020603050405020304" pitchFamily="18" charset="0"/>
            </a:endParaRPr>
          </a:p>
          <a:p>
            <a:pPr algn="just" eaLnBrk="1" hangingPunct="1">
              <a:buFont typeface="Arial" panose="020B0604020202020204" pitchFamily="34" charset="0"/>
              <a:buNone/>
            </a:pPr>
            <a:r>
              <a:rPr lang="en-US" altLang="en-US" sz="1800" b="1" dirty="0">
                <a:solidFill>
                  <a:schemeClr val="bg1"/>
                </a:solidFill>
                <a:latin typeface="Times New Roman" panose="02020603050405020304" pitchFamily="18" charset="0"/>
                <a:cs typeface="Times New Roman" panose="02020603050405020304" pitchFamily="18" charset="0"/>
              </a:rPr>
              <a:t>Add: 200-202 </a:t>
            </a:r>
            <a:r>
              <a:rPr lang="en-US" altLang="en-US" sz="1800" b="1" dirty="0" err="1">
                <a:solidFill>
                  <a:schemeClr val="bg1"/>
                </a:solidFill>
                <a:latin typeface="Times New Roman" panose="02020603050405020304" pitchFamily="18" charset="0"/>
                <a:cs typeface="Times New Roman" panose="02020603050405020304" pitchFamily="18" charset="0"/>
              </a:rPr>
              <a:t>Binh</a:t>
            </a:r>
            <a:r>
              <a:rPr lang="en-US" altLang="en-US" sz="1800" b="1" dirty="0">
                <a:solidFill>
                  <a:schemeClr val="bg1"/>
                </a:solidFill>
                <a:latin typeface="Times New Roman" panose="02020603050405020304" pitchFamily="18" charset="0"/>
                <a:cs typeface="Times New Roman" panose="02020603050405020304" pitchFamily="18" charset="0"/>
              </a:rPr>
              <a:t> Gia – Da Bac St, </a:t>
            </a:r>
            <a:r>
              <a:rPr lang="en-US" altLang="en-US" sz="1800" b="1" dirty="0" err="1">
                <a:solidFill>
                  <a:schemeClr val="bg1"/>
                </a:solidFill>
                <a:latin typeface="Times New Roman" panose="02020603050405020304" pitchFamily="18" charset="0"/>
                <a:cs typeface="Times New Roman" panose="02020603050405020304" pitchFamily="18" charset="0"/>
              </a:rPr>
              <a:t>Vinh</a:t>
            </a:r>
            <a:r>
              <a:rPr lang="en-US" altLang="en-US" sz="1800" b="1" dirty="0">
                <a:solidFill>
                  <a:schemeClr val="bg1"/>
                </a:solidFill>
                <a:latin typeface="Times New Roman" panose="02020603050405020304" pitchFamily="18" charset="0"/>
                <a:cs typeface="Times New Roman" panose="02020603050405020304" pitchFamily="18" charset="0"/>
              </a:rPr>
              <a:t> </a:t>
            </a:r>
            <a:r>
              <a:rPr lang="en-US" altLang="en-US" sz="1800" b="1" dirty="0" err="1">
                <a:solidFill>
                  <a:schemeClr val="bg1"/>
                </a:solidFill>
                <a:latin typeface="Times New Roman" panose="02020603050405020304" pitchFamily="18" charset="0"/>
                <a:cs typeface="Times New Roman" panose="02020603050405020304" pitchFamily="18" charset="0"/>
              </a:rPr>
              <a:t>Binh</a:t>
            </a:r>
            <a:r>
              <a:rPr lang="en-US" altLang="en-US" sz="1800" b="1" dirty="0">
                <a:solidFill>
                  <a:schemeClr val="bg1"/>
                </a:solidFill>
                <a:latin typeface="Times New Roman" panose="02020603050405020304" pitchFamily="18" charset="0"/>
                <a:cs typeface="Times New Roman" panose="02020603050405020304" pitchFamily="18" charset="0"/>
              </a:rPr>
              <a:t> Village, </a:t>
            </a:r>
            <a:r>
              <a:rPr lang="en-US" altLang="en-US" sz="1800" b="1" dirty="0" err="1">
                <a:solidFill>
                  <a:schemeClr val="bg1"/>
                </a:solidFill>
                <a:latin typeface="Times New Roman" panose="02020603050405020304" pitchFamily="18" charset="0"/>
                <a:cs typeface="Times New Roman" panose="02020603050405020304" pitchFamily="18" charset="0"/>
              </a:rPr>
              <a:t>Binh</a:t>
            </a:r>
            <a:r>
              <a:rPr lang="en-US" altLang="en-US" sz="1800" b="1" dirty="0">
                <a:solidFill>
                  <a:schemeClr val="bg1"/>
                </a:solidFill>
                <a:latin typeface="Times New Roman" panose="02020603050405020304" pitchFamily="18" charset="0"/>
                <a:cs typeface="Times New Roman" panose="02020603050405020304" pitchFamily="18" charset="0"/>
              </a:rPr>
              <a:t> Gia Hamlet, Chau </a:t>
            </a:r>
            <a:r>
              <a:rPr lang="en-US" altLang="en-US" sz="1800" b="1" dirty="0" err="1">
                <a:solidFill>
                  <a:schemeClr val="bg1"/>
                </a:solidFill>
                <a:latin typeface="Times New Roman" panose="02020603050405020304" pitchFamily="18" charset="0"/>
                <a:cs typeface="Times New Roman" panose="02020603050405020304" pitchFamily="18" charset="0"/>
              </a:rPr>
              <a:t>Duc</a:t>
            </a:r>
            <a:r>
              <a:rPr lang="en-US" altLang="en-US" sz="1800" b="1" dirty="0">
                <a:solidFill>
                  <a:schemeClr val="bg1"/>
                </a:solidFill>
                <a:latin typeface="Times New Roman" panose="02020603050405020304" pitchFamily="18" charset="0"/>
                <a:cs typeface="Times New Roman" panose="02020603050405020304" pitchFamily="18" charset="0"/>
              </a:rPr>
              <a:t> District, Ba Ria </a:t>
            </a:r>
            <a:r>
              <a:rPr lang="en-US" altLang="en-US" sz="1800" b="1" dirty="0" err="1">
                <a:solidFill>
                  <a:schemeClr val="bg1"/>
                </a:solidFill>
                <a:latin typeface="Times New Roman" panose="02020603050405020304" pitchFamily="18" charset="0"/>
                <a:cs typeface="Times New Roman" panose="02020603050405020304" pitchFamily="18" charset="0"/>
              </a:rPr>
              <a:t>Vung</a:t>
            </a:r>
            <a:r>
              <a:rPr lang="en-US" altLang="en-US" sz="1800" b="1" dirty="0">
                <a:solidFill>
                  <a:schemeClr val="bg1"/>
                </a:solidFill>
                <a:latin typeface="Times New Roman" panose="02020603050405020304" pitchFamily="18" charset="0"/>
                <a:cs typeface="Times New Roman" panose="02020603050405020304" pitchFamily="18" charset="0"/>
              </a:rPr>
              <a:t> Tau Province, Viet Nam.</a:t>
            </a:r>
          </a:p>
          <a:p>
            <a:pPr algn="just" eaLnBrk="1" hangingPunct="1">
              <a:buFont typeface="Arial" panose="020B0604020202020204" pitchFamily="34" charset="0"/>
              <a:buNone/>
            </a:pPr>
            <a:r>
              <a:rPr lang="en-US" altLang="en-US" sz="1800" b="1" dirty="0">
                <a:solidFill>
                  <a:schemeClr val="bg1"/>
                </a:solidFill>
                <a:latin typeface="Times New Roman" panose="02020603050405020304" pitchFamily="18" charset="0"/>
                <a:cs typeface="Times New Roman" panose="02020603050405020304" pitchFamily="18" charset="0"/>
              </a:rPr>
              <a:t>Tel: +84.64.3982280  * Fax: +84.64.3982281</a:t>
            </a:r>
          </a:p>
          <a:p>
            <a:pPr algn="ctr" eaLnBrk="1" hangingPunct="1">
              <a:buFontTx/>
              <a:buNone/>
            </a:pPr>
            <a:r>
              <a:rPr lang="en-US" altLang="en-US" sz="1800" b="1" dirty="0">
                <a:solidFill>
                  <a:schemeClr val="bg1"/>
                </a:solidFill>
                <a:latin typeface="Times New Roman" panose="02020603050405020304" pitchFamily="18" charset="0"/>
                <a:cs typeface="Times New Roman" panose="02020603050405020304" pitchFamily="18" charset="0"/>
              </a:rPr>
              <a:t>Email: </a:t>
            </a:r>
            <a:r>
              <a:rPr lang="en-US" altLang="en-US" sz="2200" b="1" dirty="0">
                <a:solidFill>
                  <a:schemeClr val="bg1"/>
                </a:solidFill>
                <a:latin typeface="Times New Roman" panose="02020603050405020304" pitchFamily="18" charset="0"/>
                <a:cs typeface="Times New Roman" panose="02020603050405020304" pitchFamily="18" charset="0"/>
                <a:hlinkClick r:id="rId3"/>
              </a:rPr>
              <a:t>director@caophat.com.vn</a:t>
            </a:r>
            <a:r>
              <a:rPr lang="en-US" altLang="en-US" sz="2200" b="1" dirty="0">
                <a:solidFill>
                  <a:schemeClr val="bg1"/>
                </a:solidFill>
                <a:latin typeface="Times New Roman" panose="02020603050405020304" pitchFamily="18" charset="0"/>
                <a:cs typeface="Times New Roman" panose="02020603050405020304" pitchFamily="18" charset="0"/>
              </a:rPr>
              <a:t> </a:t>
            </a:r>
          </a:p>
          <a:p>
            <a:pPr algn="ctr" eaLnBrk="1" hangingPunct="1">
              <a:buFontTx/>
              <a:buNone/>
            </a:pPr>
            <a:r>
              <a:rPr lang="en-US" altLang="en-US" sz="1800" b="1" dirty="0">
                <a:solidFill>
                  <a:schemeClr val="bg1"/>
                </a:solidFill>
                <a:latin typeface="Times New Roman" panose="02020603050405020304" pitchFamily="18" charset="0"/>
                <a:cs typeface="Times New Roman" panose="02020603050405020304" pitchFamily="18" charset="0"/>
              </a:rPr>
              <a:t>Website</a:t>
            </a:r>
            <a:r>
              <a:rPr lang="en-US" altLang="en-US" sz="2200" b="1" dirty="0">
                <a:solidFill>
                  <a:schemeClr val="bg1"/>
                </a:solidFill>
                <a:latin typeface="Times New Roman" panose="02020603050405020304" pitchFamily="18" charset="0"/>
                <a:cs typeface="Times New Roman" panose="02020603050405020304" pitchFamily="18" charset="0"/>
              </a:rPr>
              <a:t>:</a:t>
            </a:r>
            <a:r>
              <a:rPr lang="en-US" altLang="en-US" sz="1800" b="1" dirty="0">
                <a:solidFill>
                  <a:schemeClr val="bg1"/>
                </a:solidFill>
                <a:latin typeface="Times New Roman" panose="02020603050405020304" pitchFamily="18" charset="0"/>
                <a:cs typeface="Times New Roman" panose="02020603050405020304" pitchFamily="18" charset="0"/>
              </a:rPr>
              <a:t> </a:t>
            </a:r>
            <a:r>
              <a:rPr lang="en-US" altLang="en-US" sz="2200" b="1" dirty="0">
                <a:solidFill>
                  <a:schemeClr val="bg1"/>
                </a:solidFill>
                <a:latin typeface="Times New Roman" panose="02020603050405020304" pitchFamily="18" charset="0"/>
                <a:cs typeface="Times New Roman" panose="02020603050405020304" pitchFamily="18" charset="0"/>
                <a:hlinkClick r:id="rId4"/>
              </a:rPr>
              <a:t>http://www.caophat.com.vn</a:t>
            </a:r>
            <a:r>
              <a:rPr lang="en-US" altLang="en-US" sz="2200" b="1" dirty="0">
                <a:solidFill>
                  <a:schemeClr val="bg1"/>
                </a:solidFill>
                <a:latin typeface="Times New Roman" panose="02020603050405020304" pitchFamily="18" charset="0"/>
                <a:cs typeface="Times New Roman" panose="02020603050405020304" pitchFamily="18" charset="0"/>
              </a:rPr>
              <a:t> </a:t>
            </a:r>
            <a:endParaRPr lang="en-US" altLang="en-US" sz="2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half" idx="1"/>
            <p:extLst>
              <p:ext uri="{D42A27DB-BD31-4B8C-83A1-F6EECF244321}">
                <p14:modId xmlns:p14="http://schemas.microsoft.com/office/powerpoint/2010/main" val="1415538118"/>
              </p:ext>
            </p:extLst>
          </p:nvPr>
        </p:nvGraphicFramePr>
        <p:xfrm>
          <a:off x="228600" y="609600"/>
          <a:ext cx="8534400" cy="6270144"/>
        </p:xfrm>
        <a:graphic>
          <a:graphicData uri="http://schemas.openxmlformats.org/drawingml/2006/table">
            <a:tbl>
              <a:tblPr>
                <a:tableStyleId>{2D5ABB26-0587-4C30-8999-92F81FD0307C}</a:tableStyleId>
              </a:tblPr>
              <a:tblGrid>
                <a:gridCol w="1676400">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590800">
                  <a:extLst>
                    <a:ext uri="{9D8B030D-6E8A-4147-A177-3AD203B41FA5}">
                      <a16:colId xmlns:a16="http://schemas.microsoft.com/office/drawing/2014/main" xmlns="" val="20003"/>
                    </a:ext>
                  </a:extLst>
                </a:gridCol>
              </a:tblGrid>
              <a:tr h="326894">
                <a:tc gridSpan="4">
                  <a:txBody>
                    <a:bodyPr/>
                    <a:lstStyle/>
                    <a:p>
                      <a:pPr algn="l" fontAlgn="b">
                        <a:lnSpc>
                          <a:spcPts val="2500"/>
                        </a:lnSpc>
                      </a:pPr>
                      <a:r>
                        <a:rPr lang="en-US" sz="1600" b="1" dirty="0">
                          <a:solidFill>
                            <a:srgbClr val="FF0000"/>
                          </a:solidFill>
                          <a:latin typeface="Times New Roman" pitchFamily="18" charset="0"/>
                          <a:cs typeface="Times New Roman" pitchFamily="18" charset="0"/>
                        </a:rPr>
                        <a:t>1.</a:t>
                      </a:r>
                      <a:r>
                        <a:rPr lang="en-US" sz="1600" b="1" baseline="0" dirty="0">
                          <a:solidFill>
                            <a:srgbClr val="FF0000"/>
                          </a:solidFill>
                          <a:latin typeface="Times New Roman" pitchFamily="18" charset="0"/>
                          <a:cs typeface="Times New Roman" pitchFamily="18" charset="0"/>
                        </a:rPr>
                        <a:t> </a:t>
                      </a:r>
                      <a:r>
                        <a:rPr lang="en-US" sz="1600" b="1" baseline="0" dirty="0" smtClean="0">
                          <a:solidFill>
                            <a:srgbClr val="FF0000"/>
                          </a:solidFill>
                          <a:latin typeface="Times New Roman" pitchFamily="18" charset="0"/>
                          <a:cs typeface="Times New Roman" pitchFamily="18" charset="0"/>
                        </a:rPr>
                        <a:t>QUANTITE, CHIFFRE D’AFFAIRES ET PRIX MOYEN</a:t>
                      </a:r>
                      <a:endParaRPr lang="en-US" sz="1600" b="1" dirty="0">
                        <a:solidFill>
                          <a:srgbClr val="FF0000"/>
                        </a:solidFill>
                        <a:latin typeface="Times New Roman" pitchFamily="18" charset="0"/>
                        <a:cs typeface="Times New Roman" pitchFamily="18" charset="0"/>
                      </a:endParaRPr>
                    </a:p>
                  </a:txBody>
                  <a:tcPr marL="9402" marR="9402" marT="9401"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26894">
                <a:tc gridSpan="4">
                  <a:txBody>
                    <a:bodyPr/>
                    <a:lstStyle/>
                    <a:p>
                      <a:pPr algn="l" fontAlgn="b">
                        <a:lnSpc>
                          <a:spcPts val="2500"/>
                        </a:lnSpc>
                      </a:pPr>
                      <a:r>
                        <a:rPr lang="en-US" sz="1600" b="1" i="0" u="none" strike="noStrike" dirty="0" smtClean="0">
                          <a:solidFill>
                            <a:srgbClr val="000000"/>
                          </a:solidFill>
                          <a:effectLst/>
                          <a:latin typeface="Times New Roman" pitchFamily="18" charset="0"/>
                          <a:cs typeface="Times New Roman" pitchFamily="18" charset="0"/>
                        </a:rPr>
                        <a:t>PRIX MOYEN DES NOIX DE CAJOU</a:t>
                      </a:r>
                      <a:r>
                        <a:rPr lang="en-US" sz="1600" b="1" i="0" u="none" strike="noStrike" baseline="0" dirty="0" smtClean="0">
                          <a:solidFill>
                            <a:srgbClr val="000000"/>
                          </a:solidFill>
                          <a:effectLst/>
                          <a:latin typeface="Times New Roman" pitchFamily="18" charset="0"/>
                          <a:cs typeface="Times New Roman" pitchFamily="18" charset="0"/>
                        </a:rPr>
                        <a:t> BRUTES IMPORTEES EN 2016: </a:t>
                      </a:r>
                      <a:r>
                        <a:rPr lang="en-US" sz="3000" b="1" i="0" u="none" strike="noStrike" baseline="0" dirty="0">
                          <a:solidFill>
                            <a:srgbClr val="FF0000"/>
                          </a:solidFill>
                          <a:effectLst/>
                          <a:latin typeface="Times New Roman" pitchFamily="18" charset="0"/>
                          <a:cs typeface="Times New Roman" pitchFamily="18" charset="0"/>
                        </a:rPr>
                        <a:t>1566</a:t>
                      </a:r>
                      <a:r>
                        <a:rPr lang="en-US" sz="1600" b="1" i="0" u="none" strike="noStrike" baseline="0" dirty="0">
                          <a:solidFill>
                            <a:srgbClr val="000000"/>
                          </a:solidFill>
                          <a:effectLst/>
                          <a:latin typeface="Times New Roman" pitchFamily="18" charset="0"/>
                          <a:cs typeface="Times New Roman" pitchFamily="18" charset="0"/>
                        </a:rPr>
                        <a:t> USD/MT CFR</a:t>
                      </a:r>
                      <a:endParaRPr lang="vi-VN" sz="1600" b="1" i="0" u="none" strike="noStrike" dirty="0">
                        <a:solidFill>
                          <a:srgbClr val="000000"/>
                        </a:solidFill>
                        <a:effectLst/>
                        <a:latin typeface="Times New Roman" pitchFamily="18" charset="0"/>
                        <a:cs typeface="Times New Roman" pitchFamily="18" charset="0"/>
                      </a:endParaRPr>
                    </a:p>
                  </a:txBody>
                  <a:tcPr marL="9402" marR="9402" marT="9401"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0">
                <a:tc>
                  <a:txBody>
                    <a:bodyPr/>
                    <a:lstStyle/>
                    <a:p>
                      <a:endParaRPr lang="en-US" dirty="0"/>
                    </a:p>
                  </a:txBody>
                  <a:tcPr marL="9402" marR="9402" marT="9401" marB="0" anchor="b">
                    <a:lnB w="12700" cap="flat" cmpd="sng" algn="ctr">
                      <a:solidFill>
                        <a:schemeClr val="tx1"/>
                      </a:solidFill>
                      <a:prstDash val="solid"/>
                      <a:round/>
                      <a:headEnd type="none" w="med" len="med"/>
                      <a:tailEnd type="none" w="med" len="med"/>
                    </a:lnB>
                  </a:tcPr>
                </a:tc>
                <a:tc>
                  <a:txBody>
                    <a:bodyPr/>
                    <a:lstStyle/>
                    <a:p>
                      <a:endParaRPr lang="en-US" dirty="0"/>
                    </a:p>
                  </a:txBody>
                  <a:tcPr marL="9402" marR="9402" marT="9401" marB="0" anchor="b">
                    <a:lnB w="12700" cap="flat" cmpd="sng" algn="ctr">
                      <a:solidFill>
                        <a:schemeClr val="tx1"/>
                      </a:solidFill>
                      <a:prstDash val="solid"/>
                      <a:round/>
                      <a:headEnd type="none" w="med" len="med"/>
                      <a:tailEnd type="none" w="med" len="med"/>
                    </a:lnB>
                  </a:tcPr>
                </a:tc>
                <a:tc>
                  <a:txBody>
                    <a:bodyPr/>
                    <a:lstStyle/>
                    <a:p>
                      <a:pPr algn="l" fontAlgn="b"/>
                      <a:endParaRPr lang="en-US" sz="1300" b="0" i="0" u="none" strike="noStrike" dirty="0">
                        <a:solidFill>
                          <a:srgbClr val="000000"/>
                        </a:solidFill>
                        <a:effectLst/>
                        <a:latin typeface="Times New Roman" pitchFamily="18" charset="0"/>
                        <a:cs typeface="Times New Roman" pitchFamily="18" charset="0"/>
                      </a:endParaRPr>
                    </a:p>
                  </a:txBody>
                  <a:tcPr marL="9402" marR="9402" marT="9401" marB="0" anchor="b">
                    <a:lnB w="12700" cap="flat" cmpd="sng" algn="ctr">
                      <a:solidFill>
                        <a:schemeClr val="tx1"/>
                      </a:solidFill>
                      <a:prstDash val="solid"/>
                      <a:round/>
                      <a:headEnd type="none" w="med" len="med"/>
                      <a:tailEnd type="none" w="med" len="med"/>
                    </a:lnB>
                  </a:tcPr>
                </a:tc>
                <a:tc>
                  <a:txBody>
                    <a:bodyPr/>
                    <a:lstStyle/>
                    <a:p>
                      <a:pPr algn="l" fontAlgn="b"/>
                      <a:endParaRPr lang="en-US" sz="1300" b="0" i="0" u="none" strike="noStrike" dirty="0">
                        <a:solidFill>
                          <a:srgbClr val="000000"/>
                        </a:solidFill>
                        <a:effectLst/>
                        <a:latin typeface="Times New Roman" pitchFamily="18" charset="0"/>
                        <a:cs typeface="Times New Roman" pitchFamily="18" charset="0"/>
                      </a:endParaRPr>
                    </a:p>
                  </a:txBody>
                  <a:tcPr marL="9402" marR="9402" marT="9401"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05633">
                <a:tc>
                  <a:txBody>
                    <a:bodyPr/>
                    <a:lstStyle/>
                    <a:p>
                      <a:pPr algn="ctr" fontAlgn="ctr"/>
                      <a:r>
                        <a:rPr lang="en-US" sz="1300" b="1" u="none" strike="noStrike" dirty="0" smtClean="0">
                          <a:effectLst/>
                          <a:latin typeface="Times New Roman" pitchFamily="18" charset="0"/>
                          <a:cs typeface="Times New Roman" pitchFamily="18" charset="0"/>
                        </a:rPr>
                        <a:t>MOIS</a:t>
                      </a:r>
                      <a:endParaRPr lang="en-US" sz="1300" b="1" i="0" u="none" strike="noStrike" dirty="0">
                        <a:solidFill>
                          <a:srgbClr val="000000"/>
                        </a:solidFill>
                        <a:effectLst/>
                        <a:latin typeface="Times New Roman" pitchFamily="18" charset="0"/>
                        <a:cs typeface="Times New Roman" pitchFamily="18" charset="0"/>
                      </a:endParaRPr>
                    </a:p>
                  </a:txBody>
                  <a:tcPr marL="9402" marR="9402" marT="94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1" u="none" strike="noStrike" baseline="0" dirty="0" smtClean="0">
                          <a:effectLst/>
                          <a:latin typeface="Times New Roman" pitchFamily="18" charset="0"/>
                          <a:cs typeface="Times New Roman" pitchFamily="18" charset="0"/>
                        </a:rPr>
                        <a:t>QUANTITE IMPORTEE</a:t>
                      </a:r>
                      <a:endParaRPr lang="en-US" sz="1300" b="1" u="none" strike="noStrike" baseline="0" dirty="0">
                        <a:effectLst/>
                        <a:latin typeface="Times New Roman" pitchFamily="18" charset="0"/>
                        <a:cs typeface="Times New Roman" pitchFamily="18"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300" b="1" u="none" strike="noStrike" baseline="0" dirty="0">
                          <a:effectLst/>
                          <a:latin typeface="Times New Roman" pitchFamily="18" charset="0"/>
                          <a:cs typeface="Times New Roman" pitchFamily="18" charset="0"/>
                        </a:rPr>
                        <a:t> (Mt)</a:t>
                      </a:r>
                      <a:endParaRPr lang="en-US" sz="1300" b="1" i="0" u="none" strike="noStrike" dirty="0">
                        <a:solidFill>
                          <a:srgbClr val="000000"/>
                        </a:solidFill>
                        <a:effectLst/>
                        <a:latin typeface="Times New Roman" pitchFamily="18" charset="0"/>
                        <a:cs typeface="Times New Roman" pitchFamily="18" charset="0"/>
                      </a:endParaRPr>
                    </a:p>
                  </a:txBody>
                  <a:tcPr marL="9402" marR="9402" marT="9401"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1" u="none" strike="noStrike" dirty="0" smtClean="0">
                          <a:effectLst/>
                          <a:latin typeface="Times New Roman" pitchFamily="18" charset="0"/>
                          <a:cs typeface="Times New Roman" pitchFamily="18" charset="0"/>
                        </a:rPr>
                        <a:t>CHIFFRES</a:t>
                      </a:r>
                      <a:r>
                        <a:rPr lang="en-US" sz="1300" b="1" u="none" strike="noStrike" baseline="0" dirty="0" smtClean="0">
                          <a:effectLst/>
                          <a:latin typeface="Times New Roman" pitchFamily="18" charset="0"/>
                          <a:cs typeface="Times New Roman" pitchFamily="18" charset="0"/>
                        </a:rPr>
                        <a:t> D’AFFAIRES A L’IMPORTATION</a:t>
                      </a:r>
                      <a:endParaRPr lang="en-US" sz="1300" b="1" u="none" strike="noStrike" baseline="0" dirty="0">
                        <a:effectLst/>
                        <a:latin typeface="Times New Roman" pitchFamily="18" charset="0"/>
                        <a:cs typeface="Times New Roman" pitchFamily="18"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300" b="1" u="none" strike="noStrike" baseline="0" dirty="0">
                          <a:effectLst/>
                          <a:latin typeface="Times New Roman" pitchFamily="18" charset="0"/>
                          <a:cs typeface="Times New Roman" pitchFamily="18" charset="0"/>
                        </a:rPr>
                        <a:t>(USD)</a:t>
                      </a:r>
                      <a:endParaRPr lang="en-US" sz="1300" b="1" i="0" u="none" strike="noStrike" dirty="0">
                        <a:solidFill>
                          <a:srgbClr val="000000"/>
                        </a:solidFill>
                        <a:effectLst/>
                        <a:latin typeface="Times New Roman" pitchFamily="18" charset="0"/>
                        <a:cs typeface="Times New Roman" pitchFamily="18" charset="0"/>
                      </a:endParaRPr>
                    </a:p>
                  </a:txBody>
                  <a:tcPr marL="9402" marR="9402" marT="9401"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1" u="none" strike="noStrike" dirty="0" smtClean="0">
                          <a:effectLst/>
                          <a:latin typeface="Times New Roman" pitchFamily="18" charset="0"/>
                          <a:cs typeface="Times New Roman" pitchFamily="18" charset="0"/>
                        </a:rPr>
                        <a:t>PRIX MOYEN A L’IMPORTATION</a:t>
                      </a:r>
                      <a:endParaRPr lang="en-US" sz="1300" b="1" u="none" strike="noStrike" baseline="0" dirty="0">
                        <a:effectLst/>
                        <a:latin typeface="Times New Roman" pitchFamily="18" charset="0"/>
                        <a:cs typeface="Times New Roman" pitchFamily="18"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300" b="1" u="none" strike="noStrike" baseline="0" dirty="0">
                          <a:effectLst/>
                          <a:latin typeface="Times New Roman" pitchFamily="18" charset="0"/>
                          <a:cs typeface="Times New Roman" pitchFamily="18" charset="0"/>
                        </a:rPr>
                        <a:t>(USD/MT)</a:t>
                      </a:r>
                      <a:endParaRPr lang="en-US" sz="1300" b="1" i="0" u="none" strike="noStrike" dirty="0">
                        <a:solidFill>
                          <a:srgbClr val="000000"/>
                        </a:solidFill>
                        <a:effectLst/>
                        <a:latin typeface="Times New Roman" pitchFamily="18" charset="0"/>
                        <a:cs typeface="Times New Roman" pitchFamily="18" charset="0"/>
                      </a:endParaRPr>
                    </a:p>
                  </a:txBody>
                  <a:tcPr marL="9402" marR="9402" marT="9401"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09709">
                <a:tc>
                  <a:txBody>
                    <a:bodyPr/>
                    <a:lstStyle/>
                    <a:p>
                      <a:pPr algn="ctr" fontAlgn="ctr"/>
                      <a:r>
                        <a:rPr lang="en-US" sz="1300" b="1" u="none" strike="noStrike" dirty="0">
                          <a:effectLst/>
                          <a:latin typeface="Times New Roman" pitchFamily="18" charset="0"/>
                          <a:cs typeface="Times New Roman" pitchFamily="18" charset="0"/>
                        </a:rPr>
                        <a:t>1</a:t>
                      </a:r>
                      <a:endParaRPr lang="en-US" sz="1300" b="1" i="0" u="none" strike="noStrike" dirty="0">
                        <a:solidFill>
                          <a:srgbClr val="000000"/>
                        </a:solidFill>
                        <a:effectLst/>
                        <a:latin typeface="Times New Roman" pitchFamily="18" charset="0"/>
                        <a:cs typeface="Times New Roman" pitchFamily="18" charset="0"/>
                      </a:endParaRPr>
                    </a:p>
                  </a:txBody>
                  <a:tcPr marL="9402" marR="9402" marT="94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34,005</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55,017,773</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1,618</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10965">
                <a:tc>
                  <a:txBody>
                    <a:bodyPr/>
                    <a:lstStyle/>
                    <a:p>
                      <a:pPr algn="ctr" fontAlgn="ctr"/>
                      <a:r>
                        <a:rPr lang="en-US" sz="1300" b="1" u="none" strike="noStrike" dirty="0">
                          <a:effectLst/>
                          <a:latin typeface="Times New Roman" pitchFamily="18" charset="0"/>
                          <a:cs typeface="Times New Roman" pitchFamily="18" charset="0"/>
                        </a:rPr>
                        <a:t>2</a:t>
                      </a:r>
                      <a:endParaRPr lang="en-US" sz="1300" b="1" i="0" u="none" strike="noStrike" dirty="0">
                        <a:solidFill>
                          <a:srgbClr val="000000"/>
                        </a:solidFill>
                        <a:effectLst/>
                        <a:latin typeface="Times New Roman" pitchFamily="18" charset="0"/>
                        <a:cs typeface="Times New Roman" pitchFamily="18" charset="0"/>
                      </a:endParaRPr>
                    </a:p>
                  </a:txBody>
                  <a:tcPr marL="9402" marR="9402" marT="94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20,913</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32,943,526</a:t>
                      </a:r>
                      <a:endParaRPr lang="vi-VN" sz="1300" b="0" i="0" u="none" strike="noStrike" dirty="0">
                        <a:solidFill>
                          <a:srgbClr val="000000"/>
                        </a:solidFill>
                        <a:effectLst/>
                        <a:latin typeface="Times New Roman"/>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1,575</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49648">
                <a:tc>
                  <a:txBody>
                    <a:bodyPr/>
                    <a:lstStyle/>
                    <a:p>
                      <a:pPr algn="ctr" fontAlgn="ctr"/>
                      <a:r>
                        <a:rPr lang="en-US" sz="1300" b="1" u="none" strike="noStrike" dirty="0">
                          <a:effectLst/>
                          <a:latin typeface="Times New Roman" pitchFamily="18" charset="0"/>
                          <a:cs typeface="Times New Roman" pitchFamily="18" charset="0"/>
                        </a:rPr>
                        <a:t>3</a:t>
                      </a:r>
                      <a:endParaRPr lang="en-US" sz="1300" b="1" i="0" u="none" strike="noStrike" dirty="0">
                        <a:solidFill>
                          <a:srgbClr val="000000"/>
                        </a:solidFill>
                        <a:effectLst/>
                        <a:latin typeface="Times New Roman" pitchFamily="18" charset="0"/>
                        <a:cs typeface="Times New Roman" pitchFamily="18" charset="0"/>
                      </a:endParaRPr>
                    </a:p>
                  </a:txBody>
                  <a:tcPr marL="9402" marR="9402" marT="94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116,668</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181,703,416</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1,557</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49648">
                <a:tc>
                  <a:txBody>
                    <a:bodyPr/>
                    <a:lstStyle/>
                    <a:p>
                      <a:pPr algn="ctr" fontAlgn="ctr"/>
                      <a:r>
                        <a:rPr lang="en-US" sz="1300" b="1" u="none" strike="noStrike" dirty="0">
                          <a:effectLst/>
                          <a:latin typeface="Times New Roman" pitchFamily="18" charset="0"/>
                          <a:cs typeface="Times New Roman" pitchFamily="18" charset="0"/>
                        </a:rPr>
                        <a:t>4</a:t>
                      </a:r>
                      <a:endParaRPr lang="en-US" sz="1300" b="1" i="0" u="none" strike="noStrike" dirty="0">
                        <a:solidFill>
                          <a:srgbClr val="000000"/>
                        </a:solidFill>
                        <a:effectLst/>
                        <a:latin typeface="Times New Roman" pitchFamily="18" charset="0"/>
                        <a:cs typeface="Times New Roman" pitchFamily="18" charset="0"/>
                      </a:endParaRPr>
                    </a:p>
                  </a:txBody>
                  <a:tcPr marL="9402" marR="9402" marT="94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35,334</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53,564,510</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1,516</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49648">
                <a:tc>
                  <a:txBody>
                    <a:bodyPr/>
                    <a:lstStyle/>
                    <a:p>
                      <a:pPr algn="ctr" fontAlgn="ctr"/>
                      <a:r>
                        <a:rPr lang="en-US" sz="1300" b="1" u="none" strike="noStrike" dirty="0">
                          <a:effectLst/>
                          <a:latin typeface="Times New Roman" pitchFamily="18" charset="0"/>
                          <a:cs typeface="Times New Roman" pitchFamily="18" charset="0"/>
                        </a:rPr>
                        <a:t>5</a:t>
                      </a:r>
                      <a:endParaRPr lang="en-US" sz="1300" b="1" i="0" u="none" strike="noStrike" dirty="0">
                        <a:solidFill>
                          <a:srgbClr val="000000"/>
                        </a:solidFill>
                        <a:effectLst/>
                        <a:latin typeface="Times New Roman" pitchFamily="18" charset="0"/>
                        <a:cs typeface="Times New Roman" pitchFamily="18" charset="0"/>
                      </a:endParaRPr>
                    </a:p>
                  </a:txBody>
                  <a:tcPr marL="9402" marR="9402" marT="94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100,931</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143,771,519</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1,424</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49648">
                <a:tc>
                  <a:txBody>
                    <a:bodyPr/>
                    <a:lstStyle/>
                    <a:p>
                      <a:pPr algn="ctr" fontAlgn="ctr"/>
                      <a:r>
                        <a:rPr lang="en-US" sz="1300" b="1" u="none" strike="noStrike" dirty="0">
                          <a:effectLst/>
                          <a:latin typeface="Times New Roman" pitchFamily="18" charset="0"/>
                          <a:cs typeface="Times New Roman" pitchFamily="18" charset="0"/>
                        </a:rPr>
                        <a:t>6</a:t>
                      </a:r>
                      <a:endParaRPr lang="en-US" sz="1300" b="1" i="0" u="none" strike="noStrike" dirty="0">
                        <a:solidFill>
                          <a:srgbClr val="000000"/>
                        </a:solidFill>
                        <a:effectLst/>
                        <a:latin typeface="Times New Roman" pitchFamily="18" charset="0"/>
                        <a:cs typeface="Times New Roman" pitchFamily="18" charset="0"/>
                      </a:endParaRPr>
                    </a:p>
                  </a:txBody>
                  <a:tcPr marL="9402" marR="9402" marT="94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159,999</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231,901,012</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1,449</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349648">
                <a:tc>
                  <a:txBody>
                    <a:bodyPr/>
                    <a:lstStyle/>
                    <a:p>
                      <a:pPr algn="ctr" fontAlgn="ctr"/>
                      <a:r>
                        <a:rPr lang="en-US" sz="1300" b="1" u="none" strike="noStrike" dirty="0">
                          <a:effectLst/>
                          <a:latin typeface="Times New Roman" pitchFamily="18" charset="0"/>
                          <a:cs typeface="Times New Roman" pitchFamily="18" charset="0"/>
                        </a:rPr>
                        <a:t>7</a:t>
                      </a:r>
                      <a:endParaRPr lang="en-US" sz="1300" b="1" i="0" u="none" strike="noStrike" dirty="0">
                        <a:solidFill>
                          <a:srgbClr val="000000"/>
                        </a:solidFill>
                        <a:effectLst/>
                        <a:latin typeface="Times New Roman" pitchFamily="18" charset="0"/>
                        <a:cs typeface="Times New Roman" pitchFamily="18" charset="0"/>
                      </a:endParaRPr>
                    </a:p>
                  </a:txBody>
                  <a:tcPr marL="9402" marR="9402" marT="94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165,858</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246,933,422</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1,489</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349648">
                <a:tc>
                  <a:txBody>
                    <a:bodyPr/>
                    <a:lstStyle/>
                    <a:p>
                      <a:pPr algn="ctr" fontAlgn="ctr"/>
                      <a:r>
                        <a:rPr lang="en-US" sz="1300" b="1" u="none" strike="noStrike" dirty="0">
                          <a:effectLst/>
                          <a:latin typeface="Times New Roman" pitchFamily="18" charset="0"/>
                          <a:cs typeface="Times New Roman" pitchFamily="18" charset="0"/>
                        </a:rPr>
                        <a:t>8</a:t>
                      </a:r>
                      <a:endParaRPr lang="en-US" sz="1300" b="1" i="0" u="none" strike="noStrike" dirty="0">
                        <a:solidFill>
                          <a:srgbClr val="000000"/>
                        </a:solidFill>
                        <a:effectLst/>
                        <a:latin typeface="Times New Roman" pitchFamily="18" charset="0"/>
                        <a:cs typeface="Times New Roman" pitchFamily="18" charset="0"/>
                      </a:endParaRPr>
                    </a:p>
                  </a:txBody>
                  <a:tcPr marL="9402" marR="9402" marT="94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138,812</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213,657,386</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1,539</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49648">
                <a:tc>
                  <a:txBody>
                    <a:bodyPr/>
                    <a:lstStyle/>
                    <a:p>
                      <a:pPr algn="ctr" fontAlgn="ctr"/>
                      <a:r>
                        <a:rPr lang="en-US" sz="1300" b="1" u="none" strike="noStrike" dirty="0">
                          <a:effectLst/>
                          <a:latin typeface="Times New Roman" pitchFamily="18" charset="0"/>
                          <a:cs typeface="Times New Roman" pitchFamily="18" charset="0"/>
                        </a:rPr>
                        <a:t>9</a:t>
                      </a:r>
                      <a:endParaRPr lang="en-US" sz="1300" b="1" i="0" u="none" strike="noStrike" dirty="0">
                        <a:solidFill>
                          <a:srgbClr val="000000"/>
                        </a:solidFill>
                        <a:effectLst/>
                        <a:latin typeface="Times New Roman" pitchFamily="18" charset="0"/>
                        <a:cs typeface="Times New Roman" pitchFamily="18" charset="0"/>
                      </a:endParaRPr>
                    </a:p>
                  </a:txBody>
                  <a:tcPr marL="9402" marR="9402" marT="94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94,989</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148,724,042</a:t>
                      </a:r>
                      <a:endParaRPr lang="vi-VN" sz="1300" b="0" i="0" u="none" strike="noStrike" dirty="0">
                        <a:solidFill>
                          <a:srgbClr val="000000"/>
                        </a:solidFill>
                        <a:effectLst/>
                        <a:latin typeface="Times New Roman"/>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1,566</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349648">
                <a:tc>
                  <a:txBody>
                    <a:bodyPr/>
                    <a:lstStyle/>
                    <a:p>
                      <a:pPr algn="ctr" fontAlgn="ctr"/>
                      <a:r>
                        <a:rPr lang="en-US" sz="1300" b="1" u="none" strike="noStrike" dirty="0">
                          <a:effectLst/>
                          <a:latin typeface="Times New Roman" pitchFamily="18" charset="0"/>
                          <a:cs typeface="Times New Roman" pitchFamily="18" charset="0"/>
                        </a:rPr>
                        <a:t>10</a:t>
                      </a:r>
                      <a:endParaRPr lang="en-US" sz="1300" b="1" i="0" u="none" strike="noStrike" dirty="0">
                        <a:solidFill>
                          <a:srgbClr val="000000"/>
                        </a:solidFill>
                        <a:effectLst/>
                        <a:latin typeface="Times New Roman" pitchFamily="18" charset="0"/>
                        <a:cs typeface="Times New Roman" pitchFamily="18" charset="0"/>
                      </a:endParaRPr>
                    </a:p>
                  </a:txBody>
                  <a:tcPr marL="9402" marR="9402" marT="94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94,736</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158,345,965</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1,671</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349648">
                <a:tc>
                  <a:txBody>
                    <a:bodyPr/>
                    <a:lstStyle/>
                    <a:p>
                      <a:pPr algn="ctr" fontAlgn="ctr"/>
                      <a:r>
                        <a:rPr lang="en-US" sz="1300" b="1" u="none" strike="noStrike" dirty="0">
                          <a:effectLst/>
                          <a:latin typeface="Times New Roman" pitchFamily="18" charset="0"/>
                          <a:cs typeface="Times New Roman" pitchFamily="18" charset="0"/>
                        </a:rPr>
                        <a:t>11</a:t>
                      </a:r>
                      <a:endParaRPr lang="en-US" sz="1300" b="1" i="0" u="none" strike="noStrike" dirty="0">
                        <a:solidFill>
                          <a:srgbClr val="000000"/>
                        </a:solidFill>
                        <a:effectLst/>
                        <a:latin typeface="Times New Roman" pitchFamily="18" charset="0"/>
                        <a:cs typeface="Times New Roman" pitchFamily="18" charset="0"/>
                      </a:endParaRPr>
                    </a:p>
                  </a:txBody>
                  <a:tcPr marL="9402" marR="9402" marT="94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52,799</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98,255,120</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1,861</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r h="349648">
                <a:tc>
                  <a:txBody>
                    <a:bodyPr/>
                    <a:lstStyle/>
                    <a:p>
                      <a:pPr algn="ctr" fontAlgn="ctr"/>
                      <a:r>
                        <a:rPr lang="en-US" sz="1300" b="1" u="none" strike="noStrike" dirty="0">
                          <a:effectLst/>
                          <a:latin typeface="Times New Roman" pitchFamily="18" charset="0"/>
                          <a:cs typeface="Times New Roman" pitchFamily="18" charset="0"/>
                        </a:rPr>
                        <a:t>12</a:t>
                      </a:r>
                      <a:endParaRPr lang="en-US" sz="1300" b="1" i="0" u="none" strike="noStrike" dirty="0">
                        <a:solidFill>
                          <a:srgbClr val="000000"/>
                        </a:solidFill>
                        <a:effectLst/>
                        <a:latin typeface="Times New Roman" pitchFamily="18" charset="0"/>
                        <a:cs typeface="Times New Roman" pitchFamily="18" charset="0"/>
                      </a:endParaRPr>
                    </a:p>
                  </a:txBody>
                  <a:tcPr marL="9402" marR="9402" marT="94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125,032</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221,355,543</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Times New Roman"/>
                        </a:rPr>
                        <a:t>1,770</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5"/>
                  </a:ext>
                </a:extLst>
              </a:tr>
              <a:tr h="349648">
                <a:tc>
                  <a:txBody>
                    <a:bodyPr/>
                    <a:lstStyle/>
                    <a:p>
                      <a:pPr algn="ctr" fontAlgn="ctr"/>
                      <a:r>
                        <a:rPr lang="en-US" sz="1600" b="1" i="0" u="none" strike="noStrike" dirty="0">
                          <a:solidFill>
                            <a:srgbClr val="FF0000"/>
                          </a:solidFill>
                          <a:effectLst/>
                          <a:latin typeface="Times New Roman" pitchFamily="18" charset="0"/>
                          <a:cs typeface="Times New Roman" pitchFamily="18" charset="0"/>
                        </a:rPr>
                        <a:t>TOTAL</a:t>
                      </a:r>
                    </a:p>
                  </a:txBody>
                  <a:tcPr marL="9402" marR="9402" marT="94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FF0000"/>
                          </a:solidFill>
                          <a:effectLst/>
                          <a:latin typeface="Times New Roman"/>
                        </a:rPr>
                        <a:t>1,140,077</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FF0000"/>
                          </a:solidFill>
                          <a:effectLst/>
                          <a:latin typeface="Times New Roman"/>
                        </a:rPr>
                        <a:t>1,786,173,233</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300" b="1" i="0" u="none" strike="noStrike" dirty="0">
                        <a:solidFill>
                          <a:srgbClr val="000000"/>
                        </a:solidFill>
                        <a:effectLst/>
                        <a:latin typeface="Times New Roman"/>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6"/>
                  </a:ext>
                </a:extLst>
              </a:tr>
            </a:tbl>
          </a:graphicData>
        </a:graphic>
      </p:graphicFrame>
      <p:sp>
        <p:nvSpPr>
          <p:cNvPr id="4" name="Content Placeholder 1"/>
          <p:cNvSpPr>
            <a:spLocks noGrp="1"/>
          </p:cNvSpPr>
          <p:nvPr>
            <p:ph sz="half" idx="1"/>
          </p:nvPr>
        </p:nvSpPr>
        <p:spPr>
          <a:xfrm>
            <a:off x="152400" y="1524000"/>
            <a:ext cx="8763000" cy="304800"/>
          </a:xfrm>
        </p:spPr>
        <p:txBody>
          <a:bodyPr/>
          <a:lstStyle/>
          <a:p>
            <a:pPr marL="0" indent="0" algn="just" eaLnBrk="1" hangingPunct="1">
              <a:buFont typeface="Arial" panose="020B0604020202020204" pitchFamily="34" charset="0"/>
              <a:buNone/>
            </a:pPr>
            <a:r>
              <a:rPr lang="en-US" altLang="en-US" sz="1400" b="1" dirty="0">
                <a:latin typeface="Times New Roman" panose="02020603050405020304" pitchFamily="18" charset="0"/>
                <a:cs typeface="Times New Roman" panose="02020603050405020304" pitchFamily="18" charset="0"/>
              </a:rPr>
              <a:t>(Source: VINACAS)</a:t>
            </a:r>
            <a:endParaRPr lang="en-US" altLang="en-US" sz="1400"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sz="2400"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sz="half" idx="1"/>
          </p:nvPr>
        </p:nvSpPr>
        <p:spPr>
          <a:xfrm>
            <a:off x="228600" y="1046163"/>
            <a:ext cx="8763000" cy="6040437"/>
          </a:xfrm>
        </p:spPr>
        <p:txBody>
          <a:bodyPr/>
          <a:lstStyle/>
          <a:p>
            <a:pPr marL="0" indent="0" algn="just" eaLnBrk="1" hangingPunct="1">
              <a:buFont typeface="Arial" panose="020B0604020202020204" pitchFamily="34" charset="0"/>
              <a:buNone/>
            </a:pPr>
            <a:r>
              <a:rPr lang="en-US" altLang="en-US" sz="1600" b="1" dirty="0">
                <a:solidFill>
                  <a:srgbClr val="FF0000"/>
                </a:solidFill>
                <a:latin typeface="Times New Roman" panose="02020603050405020304" pitchFamily="18" charset="0"/>
                <a:cs typeface="Times New Roman" panose="02020603050405020304" pitchFamily="18" charset="0"/>
              </a:rPr>
              <a:t>2. </a:t>
            </a:r>
            <a:r>
              <a:rPr lang="en-US" altLang="en-US" sz="1600" b="1" dirty="0" smtClean="0">
                <a:solidFill>
                  <a:srgbClr val="FF0000"/>
                </a:solidFill>
                <a:latin typeface="Times New Roman" panose="02020603050405020304" pitchFamily="18" charset="0"/>
                <a:cs typeface="Times New Roman" panose="02020603050405020304" pitchFamily="18" charset="0"/>
              </a:rPr>
              <a:t>MARCHE D’IMPORTATION</a:t>
            </a:r>
            <a:endParaRPr lang="en-US" altLang="en-US" sz="1600" b="1" dirty="0">
              <a:solidFill>
                <a:srgbClr val="FF0000"/>
              </a:solidFill>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sz="2000"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sz="2000"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sz="2000"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sz="2400"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sz="2400"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sz="2400"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sz="2400"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sz="2400" b="1"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sz="2400" b="1"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sz="2400" b="1"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sz="2400" b="1"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sz="1600" b="1"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sz="1400" b="1"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r>
              <a:rPr lang="en-US" altLang="en-US" sz="1400" b="1" dirty="0">
                <a:latin typeface="Times New Roman" panose="02020603050405020304" pitchFamily="18" charset="0"/>
                <a:cs typeface="Times New Roman" panose="02020603050405020304" pitchFamily="18" charset="0"/>
              </a:rPr>
              <a:t>(Source: VINACAS)</a:t>
            </a:r>
            <a:endParaRPr lang="en-US" altLang="en-US" sz="1400"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sz="2400"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sz="24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1894680"/>
              </p:ext>
            </p:extLst>
          </p:nvPr>
        </p:nvGraphicFramePr>
        <p:xfrm>
          <a:off x="304800" y="1524000"/>
          <a:ext cx="8686800" cy="4494269"/>
        </p:xfrm>
        <a:graphic>
          <a:graphicData uri="http://schemas.openxmlformats.org/drawingml/2006/table">
            <a:tbl>
              <a:tblPr/>
              <a:tblGrid>
                <a:gridCol w="4083050">
                  <a:extLst>
                    <a:ext uri="{9D8B030D-6E8A-4147-A177-3AD203B41FA5}">
                      <a16:colId xmlns:a16="http://schemas.microsoft.com/office/drawing/2014/main" xmlns="" val="20000"/>
                    </a:ext>
                  </a:extLst>
                </a:gridCol>
                <a:gridCol w="2314575">
                  <a:extLst>
                    <a:ext uri="{9D8B030D-6E8A-4147-A177-3AD203B41FA5}">
                      <a16:colId xmlns:a16="http://schemas.microsoft.com/office/drawing/2014/main" xmlns="" val="20001"/>
                    </a:ext>
                  </a:extLst>
                </a:gridCol>
                <a:gridCol w="2289175">
                  <a:extLst>
                    <a:ext uri="{9D8B030D-6E8A-4147-A177-3AD203B41FA5}">
                      <a16:colId xmlns:a16="http://schemas.microsoft.com/office/drawing/2014/main" xmlns="" val="20002"/>
                    </a:ext>
                  </a:extLst>
                </a:gridCol>
              </a:tblGrid>
              <a:tr h="53339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PAYS D’EXPORTATION</a:t>
                      </a:r>
                      <a:endParaRPr kumimoji="0" lang="en-US" altLang="en-US" sz="7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QUANTITE</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PART</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4536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Côte d’Ivoire</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447,495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39.25</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4536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Nigéria</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131,806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11.56</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4536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Ghana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115,640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10.14</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4536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Tanzanie</a:t>
                      </a:r>
                      <a:r>
                        <a:rPr kumimoji="0" lang="en-US"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88,003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7.72</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4536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Indonésie</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84,889</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7.45</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4536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Cambodge</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83,370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7.31</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4536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Guinée</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73,143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6.42</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4536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Guinée</a:t>
                      </a:r>
                      <a:r>
                        <a:rPr kumimoji="0" lang="en-US"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Bissau</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35,322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3.10</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4536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Bénin</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22,178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1.95</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4536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Togo</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13,729</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1.20</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24536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Burkina Faso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12,900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1.13</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24536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Sénégal</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10,607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0.93</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24536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Mozambique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6,207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0.54</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24536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Gambie</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5,032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0.44</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r h="24536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Autres</a:t>
                      </a:r>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9,756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0.87</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5"/>
                  </a:ext>
                </a:extLst>
              </a:tr>
              <a:tr h="28041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Total</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1,140,077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100</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6"/>
                  </a:ext>
                </a:extLst>
              </a:tr>
            </a:tbl>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46163"/>
            <a:ext cx="8763000" cy="5659437"/>
          </a:xfrm>
        </p:spPr>
        <p:txBody>
          <a:bodyPr rtlCol="0">
            <a:normAutofit lnSpcReduction="10000"/>
          </a:bodyPr>
          <a:lstStyle/>
          <a:p>
            <a:pPr marL="0" indent="0" algn="just" eaLnBrk="1" fontAlgn="auto" hangingPunct="1">
              <a:spcAft>
                <a:spcPts val="0"/>
              </a:spcAft>
              <a:buFont typeface="Arial" panose="020B0604020202020204" pitchFamily="34" charset="0"/>
              <a:buNone/>
              <a:defRPr/>
            </a:pPr>
            <a:endParaRPr lang="en-US" sz="1600" b="1" dirty="0">
              <a:solidFill>
                <a:srgbClr val="FF0000"/>
              </a:solidFill>
              <a:latin typeface="Times New Roman" pitchFamily="18" charset="0"/>
              <a:cs typeface="Times New Roman" pitchFamily="18" charset="0"/>
            </a:endParaRPr>
          </a:p>
          <a:p>
            <a:pPr marL="0" indent="0" algn="just" eaLnBrk="1" fontAlgn="auto" hangingPunct="1">
              <a:spcAft>
                <a:spcPts val="0"/>
              </a:spcAft>
              <a:buFont typeface="Arial" panose="020B0604020202020204" pitchFamily="34" charset="0"/>
              <a:buNone/>
              <a:defRPr/>
            </a:pPr>
            <a:endParaRPr lang="en-US" sz="2400" dirty="0">
              <a:latin typeface="Times New Roman" pitchFamily="18" charset="0"/>
              <a:cs typeface="Times New Roman" pitchFamily="18" charset="0"/>
            </a:endParaRPr>
          </a:p>
          <a:p>
            <a:pPr marL="0" indent="0" algn="just" eaLnBrk="1" fontAlgn="auto" hangingPunct="1">
              <a:spcAft>
                <a:spcPts val="0"/>
              </a:spcAft>
              <a:buFont typeface="Arial" panose="020B0604020202020204" pitchFamily="34" charset="0"/>
              <a:buNone/>
              <a:defRPr/>
            </a:pPr>
            <a:endParaRPr lang="en-US" sz="2400" dirty="0">
              <a:latin typeface="Times New Roman" pitchFamily="18" charset="0"/>
              <a:cs typeface="Times New Roman" pitchFamily="18" charset="0"/>
            </a:endParaRPr>
          </a:p>
          <a:p>
            <a:pPr marL="0" indent="0" algn="just" eaLnBrk="1" fontAlgn="auto" hangingPunct="1">
              <a:spcAft>
                <a:spcPts val="0"/>
              </a:spcAft>
              <a:buFont typeface="Arial" panose="020B0604020202020204" pitchFamily="34" charset="0"/>
              <a:buNone/>
              <a:defRPr/>
            </a:pPr>
            <a:endParaRPr lang="en-US" sz="2400" dirty="0">
              <a:latin typeface="Times New Roman" pitchFamily="18" charset="0"/>
              <a:cs typeface="Times New Roman" pitchFamily="18" charset="0"/>
            </a:endParaRPr>
          </a:p>
          <a:p>
            <a:pPr marL="0" indent="0" algn="just" eaLnBrk="1" fontAlgn="auto" hangingPunct="1">
              <a:spcAft>
                <a:spcPts val="0"/>
              </a:spcAft>
              <a:buFont typeface="Arial" panose="020B0604020202020204" pitchFamily="34" charset="0"/>
              <a:buNone/>
              <a:defRPr/>
            </a:pPr>
            <a:endParaRPr lang="en-US" sz="2400" dirty="0">
              <a:latin typeface="Times New Roman" pitchFamily="18" charset="0"/>
              <a:cs typeface="Times New Roman" pitchFamily="18" charset="0"/>
            </a:endParaRPr>
          </a:p>
          <a:p>
            <a:pPr marL="0" indent="0" algn="just" eaLnBrk="1" fontAlgn="auto" hangingPunct="1">
              <a:spcAft>
                <a:spcPts val="0"/>
              </a:spcAft>
              <a:buFont typeface="Arial" panose="020B0604020202020204" pitchFamily="34" charset="0"/>
              <a:buNone/>
              <a:defRPr/>
            </a:pPr>
            <a:endParaRPr lang="en-US" sz="2400" dirty="0">
              <a:latin typeface="Times New Roman" pitchFamily="18" charset="0"/>
              <a:cs typeface="Times New Roman" pitchFamily="18" charset="0"/>
            </a:endParaRPr>
          </a:p>
          <a:p>
            <a:pPr marL="0" indent="0" algn="just" eaLnBrk="1" fontAlgn="auto" hangingPunct="1">
              <a:spcAft>
                <a:spcPts val="0"/>
              </a:spcAft>
              <a:buFont typeface="Arial" panose="020B0604020202020204" pitchFamily="34" charset="0"/>
              <a:buNone/>
              <a:defRPr/>
            </a:pPr>
            <a:endParaRPr lang="en-US" sz="2400" dirty="0">
              <a:latin typeface="Times New Roman" pitchFamily="18" charset="0"/>
              <a:cs typeface="Times New Roman" pitchFamily="18" charset="0"/>
            </a:endParaRPr>
          </a:p>
          <a:p>
            <a:pPr marL="0" indent="0" algn="just" eaLnBrk="1" fontAlgn="auto" hangingPunct="1">
              <a:spcAft>
                <a:spcPts val="0"/>
              </a:spcAft>
              <a:buFont typeface="Arial" panose="020B0604020202020204" pitchFamily="34" charset="0"/>
              <a:buNone/>
              <a:defRPr/>
            </a:pPr>
            <a:endParaRPr lang="en-US" sz="2400" b="1" dirty="0">
              <a:latin typeface="Times New Roman" pitchFamily="18" charset="0"/>
              <a:cs typeface="Times New Roman" pitchFamily="18" charset="0"/>
            </a:endParaRPr>
          </a:p>
          <a:p>
            <a:pPr marL="0" indent="0" algn="just" eaLnBrk="1" fontAlgn="auto" hangingPunct="1">
              <a:spcAft>
                <a:spcPts val="0"/>
              </a:spcAft>
              <a:buFont typeface="Arial" panose="020B0604020202020204" pitchFamily="34" charset="0"/>
              <a:buNone/>
              <a:defRPr/>
            </a:pPr>
            <a:endParaRPr lang="en-US" sz="2400" b="1" dirty="0">
              <a:latin typeface="Times New Roman" pitchFamily="18" charset="0"/>
              <a:cs typeface="Times New Roman" pitchFamily="18" charset="0"/>
            </a:endParaRPr>
          </a:p>
          <a:p>
            <a:pPr marL="0" indent="0" algn="just" eaLnBrk="1" fontAlgn="auto" hangingPunct="1">
              <a:spcAft>
                <a:spcPts val="0"/>
              </a:spcAft>
              <a:buFont typeface="Arial" panose="020B0604020202020204" pitchFamily="34" charset="0"/>
              <a:buNone/>
              <a:defRPr/>
            </a:pPr>
            <a:endParaRPr lang="en-US" sz="2400" b="1" dirty="0">
              <a:latin typeface="Times New Roman" pitchFamily="18" charset="0"/>
              <a:cs typeface="Times New Roman" pitchFamily="18" charset="0"/>
            </a:endParaRPr>
          </a:p>
          <a:p>
            <a:pPr marL="0" indent="0" algn="just" eaLnBrk="1" fontAlgn="auto" hangingPunct="1">
              <a:spcAft>
                <a:spcPts val="0"/>
              </a:spcAft>
              <a:buFont typeface="Arial" panose="020B0604020202020204" pitchFamily="34" charset="0"/>
              <a:buNone/>
              <a:defRPr/>
            </a:pPr>
            <a:endParaRPr lang="en-US" sz="2400" b="1" dirty="0">
              <a:latin typeface="Times New Roman" pitchFamily="18" charset="0"/>
              <a:cs typeface="Times New Roman" pitchFamily="18" charset="0"/>
            </a:endParaRPr>
          </a:p>
          <a:p>
            <a:pPr marL="0" indent="0" algn="just" eaLnBrk="1" fontAlgn="auto" hangingPunct="1">
              <a:spcAft>
                <a:spcPts val="0"/>
              </a:spcAft>
              <a:buFont typeface="Arial" panose="020B0604020202020204" pitchFamily="34" charset="0"/>
              <a:buNone/>
              <a:defRPr/>
            </a:pPr>
            <a:endParaRPr lang="en-US" sz="1600" b="1" dirty="0">
              <a:latin typeface="Times New Roman" pitchFamily="18" charset="0"/>
              <a:cs typeface="Times New Roman" pitchFamily="18" charset="0"/>
            </a:endParaRPr>
          </a:p>
          <a:p>
            <a:pPr marL="0" indent="0" algn="just" eaLnBrk="1" fontAlgn="auto" hangingPunct="1">
              <a:spcAft>
                <a:spcPts val="0"/>
              </a:spcAft>
              <a:buFont typeface="Arial" panose="020B0604020202020204" pitchFamily="34" charset="0"/>
              <a:buNone/>
              <a:defRPr/>
            </a:pPr>
            <a:endParaRPr lang="en-US" sz="2400" dirty="0">
              <a:latin typeface="Times New Roman" pitchFamily="18" charset="0"/>
              <a:cs typeface="Times New Roman" pitchFamily="18" charset="0"/>
            </a:endParaRPr>
          </a:p>
          <a:p>
            <a:pPr marL="0" indent="0" algn="just" eaLnBrk="1" fontAlgn="auto" hangingPunct="1">
              <a:spcAft>
                <a:spcPts val="0"/>
              </a:spcAft>
              <a:buFont typeface="Arial" panose="020B0604020202020204" pitchFamily="34" charset="0"/>
              <a:buNone/>
              <a:defRPr/>
            </a:pPr>
            <a:endParaRPr lang="en-US" sz="1200" b="1" dirty="0">
              <a:latin typeface="Times New Roman" pitchFamily="18" charset="0"/>
              <a:cs typeface="Times New Roman" pitchFamily="18" charset="0"/>
            </a:endParaRPr>
          </a:p>
          <a:p>
            <a:pPr marL="0" indent="0" algn="just" eaLnBrk="1" fontAlgn="auto" hangingPunct="1">
              <a:spcAft>
                <a:spcPts val="0"/>
              </a:spcAft>
              <a:buFont typeface="Arial" panose="020B0604020202020204" pitchFamily="34" charset="0"/>
              <a:buNone/>
              <a:defRPr/>
            </a:pPr>
            <a:endParaRPr lang="en-US" sz="1200" b="1" dirty="0">
              <a:latin typeface="Times New Roman" pitchFamily="18" charset="0"/>
              <a:cs typeface="Times New Roman" pitchFamily="18" charset="0"/>
            </a:endParaRPr>
          </a:p>
          <a:p>
            <a:pPr marL="0" indent="0" algn="just" eaLnBrk="1" fontAlgn="auto" hangingPunct="1">
              <a:spcAft>
                <a:spcPts val="0"/>
              </a:spcAft>
              <a:buFont typeface="Arial" panose="020B0604020202020204" pitchFamily="34" charset="0"/>
              <a:buNone/>
              <a:defRPr/>
            </a:pPr>
            <a:r>
              <a:rPr lang="en-US" sz="1200" b="1" dirty="0">
                <a:latin typeface="Times New Roman" pitchFamily="18" charset="0"/>
                <a:cs typeface="Times New Roman" pitchFamily="18" charset="0"/>
              </a:rPr>
              <a:t>( Source: VINACAS )</a:t>
            </a:r>
            <a:endParaRPr lang="en-US" sz="1200" dirty="0">
              <a:latin typeface="Times New Roman" pitchFamily="18" charset="0"/>
              <a:cs typeface="Times New Roman" pitchFamily="18" charset="0"/>
            </a:endParaRPr>
          </a:p>
          <a:p>
            <a:pPr marL="0" indent="0" algn="just" eaLnBrk="1" fontAlgn="auto" hangingPunct="1">
              <a:spcAft>
                <a:spcPts val="0"/>
              </a:spcAft>
              <a:buFont typeface="Arial" panose="020B0604020202020204" pitchFamily="34" charset="0"/>
              <a:buNone/>
              <a:defRPr/>
            </a:pPr>
            <a:endParaRPr lang="en-US" sz="1200" dirty="0">
              <a:latin typeface="Times New Roman" pitchFamily="18" charset="0"/>
              <a:cs typeface="Times New Roman" pitchFamily="18" charset="0"/>
            </a:endParaRPr>
          </a:p>
          <a:p>
            <a:pPr marL="0" indent="0" algn="just" eaLnBrk="1" fontAlgn="auto" hangingPunct="1">
              <a:spcAft>
                <a:spcPts val="0"/>
              </a:spcAft>
              <a:buFont typeface="Arial" panose="020B0604020202020204" pitchFamily="34" charset="0"/>
              <a:buNone/>
              <a:defRPr/>
            </a:pPr>
            <a:endParaRPr lang="en-US" sz="2400" dirty="0">
              <a:latin typeface="Times New Roman" pitchFamily="18" charset="0"/>
              <a:cs typeface="Times New Roman" pitchFamily="18" charset="0"/>
            </a:endParaRPr>
          </a:p>
        </p:txBody>
      </p:sp>
      <p:sp>
        <p:nvSpPr>
          <p:cNvPr id="6147" name="Rectangle 4"/>
          <p:cNvSpPr>
            <a:spLocks noChangeArrowheads="1"/>
          </p:cNvSpPr>
          <p:nvPr/>
        </p:nvSpPr>
        <p:spPr bwMode="auto">
          <a:xfrm>
            <a:off x="990600" y="914400"/>
            <a:ext cx="120650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148" name="Rectangle 7"/>
          <p:cNvSpPr>
            <a:spLocks noChangeArrowheads="1"/>
          </p:cNvSpPr>
          <p:nvPr/>
        </p:nvSpPr>
        <p:spPr bwMode="auto">
          <a:xfrm>
            <a:off x="152400" y="477838"/>
            <a:ext cx="125634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aphicFrame>
        <p:nvGraphicFramePr>
          <p:cNvPr id="6149" name="Chart 5"/>
          <p:cNvGraphicFramePr>
            <a:graphicFrameLocks/>
          </p:cNvGraphicFramePr>
          <p:nvPr/>
        </p:nvGraphicFramePr>
        <p:xfrm>
          <a:off x="1092200" y="649288"/>
          <a:ext cx="7569200" cy="6045200"/>
        </p:xfrm>
        <a:graphic>
          <a:graphicData uri="http://schemas.openxmlformats.org/presentationml/2006/ole">
            <mc:AlternateContent xmlns:mc="http://schemas.openxmlformats.org/markup-compatibility/2006">
              <mc:Choice xmlns:v="urn:schemas-microsoft-com:vml" Requires="v">
                <p:oleObj spid="_x0000_s6168" name="Chart" r:id="rId3" imgW="7571888" imgH="6053853" progId="Excel.Chart.8">
                  <p:embed/>
                </p:oleObj>
              </mc:Choice>
              <mc:Fallback>
                <p:oleObj name="Chart" r:id="rId3" imgW="7571888" imgH="6053853" progId="Excel.Chart.8">
                  <p:embed/>
                  <p:pic>
                    <p:nvPicPr>
                      <p:cNvPr id="0" name="Char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649288"/>
                        <a:ext cx="7569200" cy="604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0" name="Rectangle 17"/>
          <p:cNvSpPr>
            <a:spLocks noChangeArrowheads="1"/>
          </p:cNvSpPr>
          <p:nvPr/>
        </p:nvSpPr>
        <p:spPr bwMode="auto">
          <a:xfrm>
            <a:off x="914400" y="463550"/>
            <a:ext cx="127000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graphicFrame>
        <p:nvGraphicFramePr>
          <p:cNvPr id="6151" name="Chart 8"/>
          <p:cNvGraphicFramePr>
            <a:graphicFrameLocks/>
          </p:cNvGraphicFramePr>
          <p:nvPr/>
        </p:nvGraphicFramePr>
        <p:xfrm>
          <a:off x="863600" y="412750"/>
          <a:ext cx="7721600" cy="6165850"/>
        </p:xfrm>
        <a:graphic>
          <a:graphicData uri="http://schemas.openxmlformats.org/presentationml/2006/ole">
            <mc:AlternateContent xmlns:mc="http://schemas.openxmlformats.org/markup-compatibility/2006">
              <mc:Choice xmlns:v="urn:schemas-microsoft-com:vml" Requires="v">
                <p:oleObj spid="_x0000_s6169" name="Chart" r:id="rId5" imgW="7730398" imgH="6175783" progId="Excel.Chart.8">
                  <p:embed/>
                </p:oleObj>
              </mc:Choice>
              <mc:Fallback>
                <p:oleObj name="Chart" r:id="rId5" imgW="7730398" imgH="6175783" progId="Excel.Chart.8">
                  <p:embed/>
                  <p:pic>
                    <p:nvPicPr>
                      <p:cNvPr id="0" name="Chart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600" y="412750"/>
                        <a:ext cx="7721600" cy="616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27582149"/>
              </p:ext>
            </p:extLst>
          </p:nvPr>
        </p:nvGraphicFramePr>
        <p:xfrm>
          <a:off x="152400" y="1219200"/>
          <a:ext cx="8915400" cy="5926900"/>
        </p:xfrm>
        <a:graphic>
          <a:graphicData uri="http://schemas.openxmlformats.org/drawingml/2006/table">
            <a:tbl>
              <a:tblPr firstCol="1" bandRow="1">
                <a:tableStyleId>{BC89EF96-8CEA-46FF-86C4-4CE0E7609802}</a:tableStyleId>
              </a:tblPr>
              <a:tblGrid>
                <a:gridCol w="803847">
                  <a:extLst>
                    <a:ext uri="{9D8B030D-6E8A-4147-A177-3AD203B41FA5}">
                      <a16:colId xmlns:a16="http://schemas.microsoft.com/office/drawing/2014/main" xmlns="" val="20000"/>
                    </a:ext>
                  </a:extLst>
                </a:gridCol>
                <a:gridCol w="1056760">
                  <a:extLst>
                    <a:ext uri="{9D8B030D-6E8A-4147-A177-3AD203B41FA5}">
                      <a16:colId xmlns:a16="http://schemas.microsoft.com/office/drawing/2014/main" xmlns="" val="20001"/>
                    </a:ext>
                  </a:extLst>
                </a:gridCol>
                <a:gridCol w="845854">
                  <a:extLst>
                    <a:ext uri="{9D8B030D-6E8A-4147-A177-3AD203B41FA5}">
                      <a16:colId xmlns:a16="http://schemas.microsoft.com/office/drawing/2014/main" xmlns="" val="20002"/>
                    </a:ext>
                  </a:extLst>
                </a:gridCol>
                <a:gridCol w="636814">
                  <a:extLst>
                    <a:ext uri="{9D8B030D-6E8A-4147-A177-3AD203B41FA5}">
                      <a16:colId xmlns:a16="http://schemas.microsoft.com/office/drawing/2014/main" xmlns="" val="20003"/>
                    </a:ext>
                  </a:extLst>
                </a:gridCol>
                <a:gridCol w="5572125">
                  <a:extLst>
                    <a:ext uri="{9D8B030D-6E8A-4147-A177-3AD203B41FA5}">
                      <a16:colId xmlns:a16="http://schemas.microsoft.com/office/drawing/2014/main" xmlns="" val="20004"/>
                    </a:ext>
                  </a:extLst>
                </a:gridCol>
              </a:tblGrid>
              <a:tr h="711460">
                <a:tc rowSpan="2">
                  <a:txBody>
                    <a:bodyPr/>
                    <a:lstStyle/>
                    <a:p>
                      <a:pPr marL="0" marR="0" algn="ctr">
                        <a:lnSpc>
                          <a:spcPct val="115000"/>
                        </a:lnSpc>
                        <a:spcBef>
                          <a:spcPts val="0"/>
                        </a:spcBef>
                        <a:spcAft>
                          <a:spcPts val="0"/>
                        </a:spcAft>
                      </a:pPr>
                      <a:endParaRPr lang="en-US" sz="1400" b="1" dirty="0">
                        <a:effectLst/>
                      </a:endParaRPr>
                    </a:p>
                    <a:p>
                      <a:pPr marL="0" marR="0" algn="ctr">
                        <a:lnSpc>
                          <a:spcPct val="115000"/>
                        </a:lnSpc>
                        <a:spcBef>
                          <a:spcPts val="0"/>
                        </a:spcBef>
                        <a:spcAft>
                          <a:spcPts val="0"/>
                        </a:spcAft>
                      </a:pPr>
                      <a:r>
                        <a:rPr lang="en-US" sz="1400" b="1" dirty="0" smtClean="0">
                          <a:effectLst/>
                        </a:rPr>
                        <a:t>MOIS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rowSpan="2">
                  <a:txBody>
                    <a:bodyPr/>
                    <a:lstStyle/>
                    <a:p>
                      <a:pPr marL="0" marR="0" algn="ctr">
                        <a:lnSpc>
                          <a:spcPct val="115000"/>
                        </a:lnSpc>
                        <a:spcBef>
                          <a:spcPts val="0"/>
                        </a:spcBef>
                        <a:spcAft>
                          <a:spcPts val="0"/>
                        </a:spcAft>
                      </a:pPr>
                      <a:endParaRPr lang="en-US" sz="1400" b="1" dirty="0">
                        <a:effectLst/>
                      </a:endParaRPr>
                    </a:p>
                    <a:p>
                      <a:pPr marL="0" marR="0" algn="ctr">
                        <a:lnSpc>
                          <a:spcPct val="115000"/>
                        </a:lnSpc>
                        <a:spcBef>
                          <a:spcPts val="0"/>
                        </a:spcBef>
                        <a:spcAft>
                          <a:spcPts val="0"/>
                        </a:spcAft>
                      </a:pPr>
                      <a:r>
                        <a:rPr lang="en-US" sz="1400" b="1" dirty="0" smtClean="0">
                          <a:effectLst/>
                        </a:rPr>
                        <a:t>NOMBRE</a:t>
                      </a:r>
                      <a:r>
                        <a:rPr lang="en-US" sz="1400" b="1" baseline="0" dirty="0" smtClean="0">
                          <a:effectLst/>
                        </a:rPr>
                        <a:t> D’</a:t>
                      </a:r>
                      <a:r>
                        <a:rPr lang="en-US" sz="1400" b="1" dirty="0" smtClean="0">
                          <a:effectLst/>
                        </a:rPr>
                        <a:t> IMPORTATEURS</a:t>
                      </a:r>
                      <a:endParaRPr lang="en-US" sz="1400" b="1" dirty="0">
                        <a:effectLst/>
                      </a:endParaRPr>
                    </a:p>
                    <a:p>
                      <a:pPr marL="0" marR="0" algn="ctr">
                        <a:lnSpc>
                          <a:spcPct val="115000"/>
                        </a:lnSpc>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gridSpan="2">
                  <a:txBody>
                    <a:bodyPr/>
                    <a:lstStyle/>
                    <a:p>
                      <a:pPr marL="0" marR="0" algn="ctr">
                        <a:lnSpc>
                          <a:spcPct val="115000"/>
                        </a:lnSpc>
                        <a:spcBef>
                          <a:spcPts val="0"/>
                        </a:spcBef>
                        <a:spcAft>
                          <a:spcPts val="0"/>
                        </a:spcAft>
                      </a:pPr>
                      <a:endParaRPr lang="en-US" sz="1400" b="1" dirty="0">
                        <a:effectLst/>
                      </a:endParaRPr>
                    </a:p>
                    <a:p>
                      <a:pPr marL="0" marR="0" algn="ctr">
                        <a:lnSpc>
                          <a:spcPct val="115000"/>
                        </a:lnSpc>
                        <a:spcBef>
                          <a:spcPts val="0"/>
                        </a:spcBef>
                        <a:spcAft>
                          <a:spcPts val="0"/>
                        </a:spcAft>
                      </a:pPr>
                      <a:r>
                        <a:rPr lang="en-US" sz="1400" b="1" dirty="0" smtClean="0">
                          <a:effectLst/>
                        </a:rPr>
                        <a:t>QUANTITE</a:t>
                      </a:r>
                      <a:r>
                        <a:rPr lang="en-US" sz="1400" b="1" baseline="0" dirty="0" smtClean="0">
                          <a:effectLst/>
                        </a:rPr>
                        <a:t> IMPORTEE </a:t>
                      </a:r>
                      <a:r>
                        <a:rPr lang="en-US" sz="1400" b="1" dirty="0" smtClean="0">
                          <a:effectLst/>
                        </a:rPr>
                        <a:t>(Mt</a:t>
                      </a:r>
                      <a:r>
                        <a:rPr lang="en-US" sz="1400" b="1" dirty="0">
                          <a:effectLst/>
                        </a:rPr>
                        <a: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hMerge="1">
                  <a:txBody>
                    <a:bodyPr/>
                    <a:lstStyle/>
                    <a:p>
                      <a:endParaRPr lang="en-US"/>
                    </a:p>
                  </a:txBody>
                  <a:tcPr/>
                </a:tc>
                <a:tc rowSpan="2">
                  <a:txBody>
                    <a:bodyPr/>
                    <a:lstStyle/>
                    <a:p>
                      <a:pPr marL="0" marR="0" algn="ctr">
                        <a:lnSpc>
                          <a:spcPct val="115000"/>
                        </a:lnSpc>
                        <a:spcBef>
                          <a:spcPts val="0"/>
                        </a:spcBef>
                        <a:spcAft>
                          <a:spcPts val="0"/>
                        </a:spcAft>
                      </a:pPr>
                      <a:endParaRPr lang="en-US" sz="1400" b="1" dirty="0">
                        <a:effectLst/>
                      </a:endParaRPr>
                    </a:p>
                    <a:p>
                      <a:pPr marL="0" marR="0" algn="ctr">
                        <a:lnSpc>
                          <a:spcPct val="115000"/>
                        </a:lnSpc>
                        <a:spcBef>
                          <a:spcPts val="0"/>
                        </a:spcBef>
                        <a:spcAft>
                          <a:spcPts val="0"/>
                        </a:spcAft>
                      </a:pPr>
                      <a:r>
                        <a:rPr lang="en-US" sz="1400" b="1" dirty="0">
                          <a:effectLst/>
                        </a:rPr>
                        <a:t> </a:t>
                      </a:r>
                    </a:p>
                    <a:p>
                      <a:pPr marL="0" marR="0" algn="ctr">
                        <a:lnSpc>
                          <a:spcPct val="115000"/>
                        </a:lnSpc>
                        <a:spcBef>
                          <a:spcPts val="0"/>
                        </a:spcBef>
                        <a:spcAft>
                          <a:spcPts val="0"/>
                        </a:spcAft>
                      </a:pPr>
                      <a:r>
                        <a:rPr lang="en-US" sz="1400" b="1" dirty="0" smtClean="0">
                          <a:effectLst/>
                        </a:rPr>
                        <a:t>10</a:t>
                      </a:r>
                      <a:r>
                        <a:rPr lang="en-US" sz="1400" b="1" baseline="0" dirty="0" smtClean="0">
                          <a:effectLst/>
                        </a:rPr>
                        <a:t> PRINCIPAUX</a:t>
                      </a:r>
                      <a:r>
                        <a:rPr lang="en-US" sz="1400" b="1" dirty="0" smtClean="0">
                          <a:effectLst/>
                        </a:rPr>
                        <a:t> IMPORTATEURS </a:t>
                      </a:r>
                      <a:r>
                        <a:rPr lang="en-US" sz="1400" b="1" dirty="0">
                          <a:effectLst/>
                        </a:rPr>
                        <a:t>(* </a:t>
                      </a:r>
                      <a:r>
                        <a:rPr lang="en-US" sz="1400" b="1" dirty="0" err="1" smtClean="0">
                          <a:effectLst/>
                        </a:rPr>
                        <a:t>membres</a:t>
                      </a:r>
                      <a:r>
                        <a:rPr lang="en-US" sz="1400" b="1" baseline="0" dirty="0" smtClean="0">
                          <a:effectLst/>
                        </a:rPr>
                        <a:t> </a:t>
                      </a:r>
                      <a:r>
                        <a:rPr lang="en-US" sz="1400" b="1" dirty="0" smtClean="0">
                          <a:effectLst/>
                        </a:rPr>
                        <a:t>VINACAS)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extLst>
                  <a:ext uri="{0D108BD9-81ED-4DB2-BD59-A6C34878D82A}">
                    <a16:rowId xmlns:a16="http://schemas.microsoft.com/office/drawing/2014/main" xmlns="" val="10000"/>
                  </a:ext>
                </a:extLst>
              </a:tr>
              <a:tr h="24189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400" b="1" dirty="0">
                          <a:effectLst/>
                        </a:rPr>
                        <a:t>Max</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nSpc>
                          <a:spcPct val="115000"/>
                        </a:lnSpc>
                        <a:spcBef>
                          <a:spcPts val="0"/>
                        </a:spcBef>
                        <a:spcAft>
                          <a:spcPts val="0"/>
                        </a:spcAft>
                      </a:pPr>
                      <a:r>
                        <a:rPr lang="en-US" sz="1400" b="1" dirty="0">
                          <a:effectLst/>
                        </a:rPr>
                        <a:t>Min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vMerge="1">
                  <a:txBody>
                    <a:bodyPr/>
                    <a:lstStyle/>
                    <a:p>
                      <a:endParaRPr lang="en-US"/>
                    </a:p>
                  </a:txBody>
                  <a:tcPr/>
                </a:tc>
                <a:extLst>
                  <a:ext uri="{0D108BD9-81ED-4DB2-BD59-A6C34878D82A}">
                    <a16:rowId xmlns:a16="http://schemas.microsoft.com/office/drawing/2014/main" xmlns="" val="10001"/>
                  </a:ext>
                </a:extLst>
              </a:tr>
              <a:tr h="724668">
                <a:tc>
                  <a:txBody>
                    <a:bodyPr/>
                    <a:lstStyle/>
                    <a:p>
                      <a:pPr marL="0" marR="0" algn="ctr">
                        <a:lnSpc>
                          <a:spcPct val="115000"/>
                        </a:lnSpc>
                        <a:spcBef>
                          <a:spcPts val="0"/>
                        </a:spcBef>
                        <a:spcAft>
                          <a:spcPts val="0"/>
                        </a:spcAft>
                      </a:pPr>
                      <a:r>
                        <a:rPr lang="en-US" sz="1800" dirty="0">
                          <a:effectLst/>
                        </a:rPr>
                        <a:t>1</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gn="ctr">
                        <a:lnSpc>
                          <a:spcPct val="115000"/>
                        </a:lnSpc>
                        <a:spcBef>
                          <a:spcPts val="0"/>
                        </a:spcBef>
                        <a:spcAft>
                          <a:spcPts val="0"/>
                        </a:spcAft>
                      </a:pPr>
                      <a:r>
                        <a:rPr lang="en-US" sz="1800" dirty="0">
                          <a:effectLst/>
                        </a:rPr>
                        <a:t>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nSpc>
                          <a:spcPct val="115000"/>
                        </a:lnSpc>
                        <a:spcBef>
                          <a:spcPts val="0"/>
                        </a:spcBef>
                        <a:spcAft>
                          <a:spcPts val="0"/>
                        </a:spcAft>
                      </a:pPr>
                      <a:r>
                        <a:rPr lang="en-US" sz="1800" dirty="0">
                          <a:effectLst/>
                        </a:rPr>
                        <a:t>2,741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nSpc>
                          <a:spcPct val="115000"/>
                        </a:lnSpc>
                        <a:spcBef>
                          <a:spcPts val="0"/>
                        </a:spcBef>
                        <a:spcAft>
                          <a:spcPts val="0"/>
                        </a:spcAft>
                      </a:pPr>
                      <a:r>
                        <a:rPr lang="en-US" sz="1800" dirty="0">
                          <a:effectLst/>
                        </a:rPr>
                        <a:t>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nSpc>
                          <a:spcPct val="115000"/>
                        </a:lnSpc>
                        <a:spcBef>
                          <a:spcPts val="0"/>
                        </a:spcBef>
                        <a:spcAft>
                          <a:spcPts val="0"/>
                        </a:spcAft>
                      </a:pPr>
                      <a:r>
                        <a:rPr lang="en-US" sz="1800" dirty="0" err="1">
                          <a:effectLst/>
                        </a:rPr>
                        <a:t>Olam</a:t>
                      </a:r>
                      <a:r>
                        <a:rPr lang="en-US" sz="1800" dirty="0">
                          <a:effectLst/>
                        </a:rPr>
                        <a:t> VN, Minh Huy, </a:t>
                      </a:r>
                      <a:r>
                        <a:rPr lang="en-US" sz="2500" b="1" kern="1200" dirty="0">
                          <a:solidFill>
                            <a:srgbClr val="FF0000"/>
                          </a:solidFill>
                          <a:effectLst/>
                          <a:latin typeface="+mn-lt"/>
                          <a:ea typeface="+mn-ea"/>
                          <a:cs typeface="+mn-cs"/>
                        </a:rPr>
                        <a:t>CAO PHAT</a:t>
                      </a:r>
                      <a:r>
                        <a:rPr lang="en-US" sz="1800" dirty="0">
                          <a:effectLst/>
                        </a:rPr>
                        <a:t>, </a:t>
                      </a:r>
                      <a:r>
                        <a:rPr lang="en-US" sz="1800" dirty="0" err="1">
                          <a:effectLst/>
                        </a:rPr>
                        <a:t>Tanimex</a:t>
                      </a:r>
                      <a:r>
                        <a:rPr lang="en-US" sz="1800" dirty="0">
                          <a:effectLst/>
                        </a:rPr>
                        <a:t>-LA, </a:t>
                      </a:r>
                      <a:r>
                        <a:rPr lang="en-US" sz="1800" dirty="0" err="1">
                          <a:effectLst/>
                        </a:rPr>
                        <a:t>Lafooco</a:t>
                      </a:r>
                      <a:r>
                        <a:rPr lang="en-US" sz="1800" dirty="0">
                          <a:effectLst/>
                        </a:rPr>
                        <a:t>, Thanh </a:t>
                      </a:r>
                      <a:r>
                        <a:rPr lang="en-US" sz="1800" dirty="0" err="1">
                          <a:effectLst/>
                        </a:rPr>
                        <a:t>Hien,My</a:t>
                      </a:r>
                      <a:r>
                        <a:rPr lang="en-US" sz="1800" dirty="0">
                          <a:effectLst/>
                        </a:rPr>
                        <a:t> Le, Hoang Son 1, Phuc An, </a:t>
                      </a:r>
                      <a:r>
                        <a:rPr lang="en-US" sz="1800" dirty="0" err="1">
                          <a:effectLst/>
                        </a:rPr>
                        <a:t>Duy</a:t>
                      </a:r>
                      <a:r>
                        <a:rPr lang="en-US" sz="1800" dirty="0">
                          <a:effectLst/>
                        </a:rPr>
                        <a:t> Duc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extLst>
                  <a:ext uri="{0D108BD9-81ED-4DB2-BD59-A6C34878D82A}">
                    <a16:rowId xmlns:a16="http://schemas.microsoft.com/office/drawing/2014/main" xmlns="" val="10002"/>
                  </a:ext>
                </a:extLst>
              </a:tr>
              <a:tr h="724668">
                <a:tc>
                  <a:txBody>
                    <a:bodyPr/>
                    <a:lstStyle/>
                    <a:p>
                      <a:pPr marL="0" marR="0" algn="ctr">
                        <a:lnSpc>
                          <a:spcPct val="115000"/>
                        </a:lnSpc>
                        <a:spcBef>
                          <a:spcPts val="0"/>
                        </a:spcBef>
                        <a:spcAft>
                          <a:spcPts val="0"/>
                        </a:spcAft>
                      </a:pPr>
                      <a:r>
                        <a:rPr lang="en-US" sz="1800" dirty="0">
                          <a:effectLst/>
                        </a:rPr>
                        <a:t>2</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gn="ctr">
                        <a:lnSpc>
                          <a:spcPct val="115000"/>
                        </a:lnSpc>
                        <a:spcBef>
                          <a:spcPts val="0"/>
                        </a:spcBef>
                        <a:spcAft>
                          <a:spcPts val="0"/>
                        </a:spcAft>
                      </a:pPr>
                      <a:r>
                        <a:rPr lang="en-US" sz="1800" dirty="0">
                          <a:effectLst/>
                        </a:rPr>
                        <a:t>64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nSpc>
                          <a:spcPct val="115000"/>
                        </a:lnSpc>
                        <a:spcBef>
                          <a:spcPts val="0"/>
                        </a:spcBef>
                        <a:spcAft>
                          <a:spcPts val="0"/>
                        </a:spcAft>
                      </a:pPr>
                      <a:r>
                        <a:rPr lang="en-US" sz="1800" dirty="0">
                          <a:effectLst/>
                        </a:rPr>
                        <a:t>1,754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nSpc>
                          <a:spcPct val="115000"/>
                        </a:lnSpc>
                        <a:spcBef>
                          <a:spcPts val="0"/>
                        </a:spcBef>
                        <a:spcAft>
                          <a:spcPts val="0"/>
                        </a:spcAft>
                      </a:pPr>
                      <a:r>
                        <a:rPr lang="en-US" sz="1800" dirty="0">
                          <a:effectLst/>
                        </a:rPr>
                        <a:t>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nSpc>
                          <a:spcPct val="115000"/>
                        </a:lnSpc>
                        <a:spcBef>
                          <a:spcPts val="0"/>
                        </a:spcBef>
                        <a:spcAft>
                          <a:spcPts val="0"/>
                        </a:spcAft>
                      </a:pPr>
                      <a:r>
                        <a:rPr lang="en-US" sz="2500" b="1" kern="1200" dirty="0">
                          <a:solidFill>
                            <a:srgbClr val="FF0000"/>
                          </a:solidFill>
                          <a:effectLst/>
                          <a:latin typeface="+mn-lt"/>
                          <a:ea typeface="+mn-ea"/>
                          <a:cs typeface="+mn-cs"/>
                        </a:rPr>
                        <a:t>CAO PHAT</a:t>
                      </a:r>
                      <a:r>
                        <a:rPr lang="en-US" sz="1800" dirty="0">
                          <a:effectLst/>
                        </a:rPr>
                        <a:t>, </a:t>
                      </a:r>
                      <a:r>
                        <a:rPr lang="en-US" sz="1800" dirty="0" err="1">
                          <a:effectLst/>
                        </a:rPr>
                        <a:t>Olam</a:t>
                      </a:r>
                      <a:r>
                        <a:rPr lang="en-US" sz="1800" dirty="0">
                          <a:effectLst/>
                        </a:rPr>
                        <a:t> VN, Minh Huy, </a:t>
                      </a:r>
                      <a:r>
                        <a:rPr lang="en-US" sz="1800" dirty="0" err="1">
                          <a:effectLst/>
                        </a:rPr>
                        <a:t>Lafooco</a:t>
                      </a:r>
                      <a:r>
                        <a:rPr lang="en-US" sz="1800" dirty="0">
                          <a:effectLst/>
                        </a:rPr>
                        <a:t>, Thanh Thom, </a:t>
                      </a:r>
                      <a:r>
                        <a:rPr lang="en-US" sz="1800" dirty="0" err="1">
                          <a:effectLst/>
                        </a:rPr>
                        <a:t>Rals</a:t>
                      </a:r>
                      <a:r>
                        <a:rPr lang="en-US" sz="1800" dirty="0">
                          <a:effectLst/>
                        </a:rPr>
                        <a:t> VN, Dai An, An Dien, Nam Ha, Tu Hai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extLst>
                  <a:ext uri="{0D108BD9-81ED-4DB2-BD59-A6C34878D82A}">
                    <a16:rowId xmlns:a16="http://schemas.microsoft.com/office/drawing/2014/main" xmlns="" val="10003"/>
                  </a:ext>
                </a:extLst>
              </a:tr>
              <a:tr h="724668">
                <a:tc>
                  <a:txBody>
                    <a:bodyPr/>
                    <a:lstStyle/>
                    <a:p>
                      <a:pPr marL="0" marR="0" algn="ctr">
                        <a:lnSpc>
                          <a:spcPct val="115000"/>
                        </a:lnSpc>
                        <a:spcBef>
                          <a:spcPts val="0"/>
                        </a:spcBef>
                        <a:spcAft>
                          <a:spcPts val="0"/>
                        </a:spcAft>
                      </a:pPr>
                      <a:r>
                        <a:rPr lang="en-US" sz="1800" dirty="0">
                          <a:effectLst/>
                        </a:rPr>
                        <a:t>3</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gn="ctr">
                        <a:lnSpc>
                          <a:spcPct val="115000"/>
                        </a:lnSpc>
                        <a:spcBef>
                          <a:spcPts val="0"/>
                        </a:spcBef>
                        <a:spcAft>
                          <a:spcPts val="0"/>
                        </a:spcAft>
                      </a:pPr>
                      <a:r>
                        <a:rPr lang="en-US" sz="1800" dirty="0">
                          <a:effectLst/>
                        </a:rPr>
                        <a:t>143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nSpc>
                          <a:spcPct val="115000"/>
                        </a:lnSpc>
                        <a:spcBef>
                          <a:spcPts val="0"/>
                        </a:spcBef>
                        <a:spcAft>
                          <a:spcPts val="0"/>
                        </a:spcAft>
                      </a:pPr>
                      <a:r>
                        <a:rPr lang="en-US" sz="1800">
                          <a:effectLst/>
                        </a:rPr>
                        <a:t>5,000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nSpc>
                          <a:spcPct val="115000"/>
                        </a:lnSpc>
                        <a:spcBef>
                          <a:spcPts val="0"/>
                        </a:spcBef>
                        <a:spcAft>
                          <a:spcPts val="0"/>
                        </a:spcAft>
                      </a:pPr>
                      <a:r>
                        <a:rPr lang="en-US" sz="1800" dirty="0">
                          <a:effectLst/>
                        </a:rPr>
                        <a:t>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nSpc>
                          <a:spcPct val="115000"/>
                        </a:lnSpc>
                        <a:spcBef>
                          <a:spcPts val="0"/>
                        </a:spcBef>
                        <a:spcAft>
                          <a:spcPts val="0"/>
                        </a:spcAft>
                      </a:pPr>
                      <a:r>
                        <a:rPr lang="en-US" sz="1800" dirty="0" err="1">
                          <a:effectLst/>
                        </a:rPr>
                        <a:t>Olam</a:t>
                      </a:r>
                      <a:r>
                        <a:rPr lang="en-US" sz="1800" dirty="0">
                          <a:effectLst/>
                        </a:rPr>
                        <a:t> VN, </a:t>
                      </a:r>
                      <a:r>
                        <a:rPr lang="en-US" sz="2500" b="1" kern="1200" dirty="0">
                          <a:solidFill>
                            <a:srgbClr val="FF0000"/>
                          </a:solidFill>
                          <a:effectLst/>
                          <a:latin typeface="+mn-lt"/>
                          <a:ea typeface="+mn-ea"/>
                          <a:cs typeface="+mn-cs"/>
                        </a:rPr>
                        <a:t>CAO PHAT</a:t>
                      </a:r>
                      <a:r>
                        <a:rPr lang="en-US" sz="1800" dirty="0">
                          <a:effectLst/>
                        </a:rPr>
                        <a:t>, Minh Huy, Hung Phu, Hoang Son 1, Thanh Hien, </a:t>
                      </a:r>
                      <a:r>
                        <a:rPr lang="en-US" sz="1800" dirty="0" err="1">
                          <a:effectLst/>
                        </a:rPr>
                        <a:t>Lafooco</a:t>
                      </a:r>
                      <a:r>
                        <a:rPr lang="en-US" sz="1800" dirty="0">
                          <a:effectLst/>
                        </a:rPr>
                        <a:t>, Quang Son, My Le, </a:t>
                      </a:r>
                      <a:r>
                        <a:rPr lang="en-US" sz="1800" dirty="0" err="1">
                          <a:effectLst/>
                        </a:rPr>
                        <a:t>Tanimex</a:t>
                      </a:r>
                      <a:r>
                        <a:rPr lang="en-US" sz="1800" dirty="0">
                          <a:effectLst/>
                        </a:rPr>
                        <a:t>-LA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extLst>
                  <a:ext uri="{0D108BD9-81ED-4DB2-BD59-A6C34878D82A}">
                    <a16:rowId xmlns:a16="http://schemas.microsoft.com/office/drawing/2014/main" xmlns="" val="10004"/>
                  </a:ext>
                </a:extLst>
              </a:tr>
              <a:tr h="603723">
                <a:tc>
                  <a:txBody>
                    <a:bodyPr/>
                    <a:lstStyle/>
                    <a:p>
                      <a:pPr marL="0" marR="0" algn="ctr">
                        <a:lnSpc>
                          <a:spcPct val="115000"/>
                        </a:lnSpc>
                        <a:spcBef>
                          <a:spcPts val="0"/>
                        </a:spcBef>
                        <a:spcAft>
                          <a:spcPts val="0"/>
                        </a:spcAft>
                      </a:pPr>
                      <a:r>
                        <a:rPr lang="en-US" sz="1800" dirty="0">
                          <a:effectLst/>
                        </a:rPr>
                        <a:t>4</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gn="ctr">
                        <a:lnSpc>
                          <a:spcPct val="115000"/>
                        </a:lnSpc>
                        <a:spcBef>
                          <a:spcPts val="0"/>
                        </a:spcBef>
                        <a:spcAft>
                          <a:spcPts val="0"/>
                        </a:spcAft>
                      </a:pPr>
                      <a:r>
                        <a:rPr lang="en-US" sz="1800" dirty="0">
                          <a:effectLst/>
                        </a:rPr>
                        <a:t>59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nSpc>
                          <a:spcPct val="115000"/>
                        </a:lnSpc>
                        <a:spcBef>
                          <a:spcPts val="0"/>
                        </a:spcBef>
                        <a:spcAft>
                          <a:spcPts val="0"/>
                        </a:spcAft>
                      </a:pPr>
                      <a:r>
                        <a:rPr lang="en-US" sz="1800">
                          <a:effectLst/>
                        </a:rPr>
                        <a:t>3,100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nSpc>
                          <a:spcPct val="115000"/>
                        </a:lnSpc>
                        <a:spcBef>
                          <a:spcPts val="0"/>
                        </a:spcBef>
                        <a:spcAft>
                          <a:spcPts val="0"/>
                        </a:spcAft>
                      </a:pPr>
                      <a:r>
                        <a:rPr lang="en-US" sz="1800">
                          <a:effectLst/>
                        </a:rPr>
                        <a:t>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nSpc>
                          <a:spcPct val="115000"/>
                        </a:lnSpc>
                        <a:spcBef>
                          <a:spcPts val="0"/>
                        </a:spcBef>
                        <a:spcAft>
                          <a:spcPts val="0"/>
                        </a:spcAft>
                      </a:pPr>
                      <a:r>
                        <a:rPr lang="en-US" sz="1800" dirty="0">
                          <a:effectLst/>
                        </a:rPr>
                        <a:t>Da Kao , </a:t>
                      </a:r>
                      <a:r>
                        <a:rPr lang="en-US" sz="1800" dirty="0" err="1">
                          <a:effectLst/>
                        </a:rPr>
                        <a:t>Rals</a:t>
                      </a:r>
                      <a:r>
                        <a:rPr lang="en-US" sz="1800" dirty="0">
                          <a:effectLst/>
                        </a:rPr>
                        <a:t> VN, Huynh Minh, </a:t>
                      </a:r>
                      <a:r>
                        <a:rPr lang="en-US" sz="1800" dirty="0" err="1">
                          <a:effectLst/>
                        </a:rPr>
                        <a:t>Olam</a:t>
                      </a:r>
                      <a:r>
                        <a:rPr lang="en-US" sz="1800" dirty="0">
                          <a:effectLst/>
                        </a:rPr>
                        <a:t> VN, My Le, Long Duc, Phuc An, </a:t>
                      </a:r>
                      <a:r>
                        <a:rPr lang="en-US" sz="1800" dirty="0" err="1">
                          <a:effectLst/>
                        </a:rPr>
                        <a:t>Ladco</a:t>
                      </a:r>
                      <a:r>
                        <a:rPr lang="en-US" sz="1800" dirty="0">
                          <a:effectLst/>
                        </a:rPr>
                        <a:t>, Nam Ha, </a:t>
                      </a:r>
                      <a:r>
                        <a:rPr lang="en-US" sz="1800" dirty="0" err="1">
                          <a:effectLst/>
                        </a:rPr>
                        <a:t>Bimico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extLst>
                  <a:ext uri="{0D108BD9-81ED-4DB2-BD59-A6C34878D82A}">
                    <a16:rowId xmlns:a16="http://schemas.microsoft.com/office/drawing/2014/main" xmlns="" val="10005"/>
                  </a:ext>
                </a:extLst>
              </a:tr>
              <a:tr h="719650">
                <a:tc>
                  <a:txBody>
                    <a:bodyPr/>
                    <a:lstStyle/>
                    <a:p>
                      <a:pPr marL="0" marR="0" algn="ctr">
                        <a:lnSpc>
                          <a:spcPct val="115000"/>
                        </a:lnSpc>
                        <a:spcBef>
                          <a:spcPts val="0"/>
                        </a:spcBef>
                        <a:spcAft>
                          <a:spcPts val="0"/>
                        </a:spcAft>
                      </a:pPr>
                      <a:r>
                        <a:rPr lang="en-US" sz="1800" dirty="0">
                          <a:effectLst/>
                        </a:rPr>
                        <a:t>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gn="ctr">
                        <a:lnSpc>
                          <a:spcPct val="115000"/>
                        </a:lnSpc>
                        <a:spcBef>
                          <a:spcPts val="0"/>
                        </a:spcBef>
                        <a:spcAft>
                          <a:spcPts val="0"/>
                        </a:spcAft>
                      </a:pPr>
                      <a:r>
                        <a:rPr lang="en-US" sz="1800" dirty="0">
                          <a:effectLst/>
                        </a:rPr>
                        <a:t>120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nSpc>
                          <a:spcPct val="115000"/>
                        </a:lnSpc>
                        <a:spcBef>
                          <a:spcPts val="0"/>
                        </a:spcBef>
                        <a:spcAft>
                          <a:spcPts val="0"/>
                        </a:spcAft>
                      </a:pPr>
                      <a:r>
                        <a:rPr lang="en-US" sz="1800">
                          <a:effectLst/>
                        </a:rPr>
                        <a:t>9,741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nSpc>
                          <a:spcPct val="115000"/>
                        </a:lnSpc>
                        <a:spcBef>
                          <a:spcPts val="0"/>
                        </a:spcBef>
                        <a:spcAft>
                          <a:spcPts val="0"/>
                        </a:spcAft>
                      </a:pPr>
                      <a:r>
                        <a:rPr lang="en-US" sz="1800">
                          <a:effectLst/>
                        </a:rPr>
                        <a:t>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nSpc>
                          <a:spcPct val="115000"/>
                        </a:lnSpc>
                        <a:spcBef>
                          <a:spcPts val="0"/>
                        </a:spcBef>
                        <a:spcAft>
                          <a:spcPts val="0"/>
                        </a:spcAft>
                      </a:pPr>
                      <a:r>
                        <a:rPr lang="en-US" sz="1800" dirty="0" err="1">
                          <a:effectLst/>
                        </a:rPr>
                        <a:t>Olam</a:t>
                      </a:r>
                      <a:r>
                        <a:rPr lang="en-US" sz="1800" dirty="0">
                          <a:effectLst/>
                        </a:rPr>
                        <a:t> VN, Hoang Son 1, Huynh Minh, Da Kao, Tan Hoa, </a:t>
                      </a:r>
                      <a:r>
                        <a:rPr lang="en-US" sz="1800" dirty="0" err="1">
                          <a:effectLst/>
                        </a:rPr>
                        <a:t>Bimico</a:t>
                      </a:r>
                      <a:r>
                        <a:rPr lang="en-US" sz="1800" dirty="0">
                          <a:effectLst/>
                        </a:rPr>
                        <a:t>, </a:t>
                      </a:r>
                      <a:r>
                        <a:rPr lang="en-US" sz="1800" dirty="0" err="1">
                          <a:effectLst/>
                        </a:rPr>
                        <a:t>Tanimex</a:t>
                      </a:r>
                      <a:r>
                        <a:rPr lang="en-US" sz="1800" dirty="0">
                          <a:effectLst/>
                        </a:rPr>
                        <a:t>-LA, </a:t>
                      </a:r>
                      <a:r>
                        <a:rPr lang="en-US" sz="1800" dirty="0" err="1">
                          <a:effectLst/>
                        </a:rPr>
                        <a:t>Rals</a:t>
                      </a:r>
                      <a:r>
                        <a:rPr lang="en-US" sz="1800" dirty="0">
                          <a:effectLst/>
                        </a:rPr>
                        <a:t> VN, </a:t>
                      </a:r>
                      <a:r>
                        <a:rPr lang="en-US" sz="2500" b="1" kern="1200" dirty="0">
                          <a:solidFill>
                            <a:srgbClr val="FF0000"/>
                          </a:solidFill>
                          <a:effectLst/>
                          <a:latin typeface="+mn-lt"/>
                          <a:ea typeface="+mn-ea"/>
                          <a:cs typeface="+mn-cs"/>
                        </a:rPr>
                        <a:t>CAO PHAT</a:t>
                      </a:r>
                      <a:r>
                        <a:rPr lang="en-US" sz="1800" dirty="0">
                          <a:effectLst/>
                        </a:rPr>
                        <a:t>, </a:t>
                      </a:r>
                      <a:r>
                        <a:rPr lang="en-US" sz="1800" dirty="0" err="1">
                          <a:effectLst/>
                        </a:rPr>
                        <a:t>Ladocashews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extLst>
                  <a:ext uri="{0D108BD9-81ED-4DB2-BD59-A6C34878D82A}">
                    <a16:rowId xmlns:a16="http://schemas.microsoft.com/office/drawing/2014/main" xmlns="" val="10006"/>
                  </a:ext>
                </a:extLst>
              </a:tr>
              <a:tr h="1035670">
                <a:tc>
                  <a:txBody>
                    <a:bodyPr/>
                    <a:lstStyle/>
                    <a:p>
                      <a:pPr marL="0" marR="0" algn="ctr">
                        <a:lnSpc>
                          <a:spcPct val="115000"/>
                        </a:lnSpc>
                        <a:spcBef>
                          <a:spcPts val="0"/>
                        </a:spcBef>
                        <a:spcAft>
                          <a:spcPts val="0"/>
                        </a:spcAft>
                      </a:pPr>
                      <a:r>
                        <a:rPr lang="en-US" sz="1800" dirty="0">
                          <a:effectLst/>
                        </a:rPr>
                        <a:t>6</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gn="ctr">
                        <a:lnSpc>
                          <a:spcPct val="115000"/>
                        </a:lnSpc>
                        <a:spcBef>
                          <a:spcPts val="0"/>
                        </a:spcBef>
                        <a:spcAft>
                          <a:spcPts val="0"/>
                        </a:spcAft>
                      </a:pPr>
                      <a:r>
                        <a:rPr lang="en-US" sz="1800" dirty="0">
                          <a:effectLst/>
                        </a:rPr>
                        <a:t>141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nSpc>
                          <a:spcPct val="115000"/>
                        </a:lnSpc>
                        <a:spcBef>
                          <a:spcPts val="0"/>
                        </a:spcBef>
                        <a:spcAft>
                          <a:spcPts val="0"/>
                        </a:spcAft>
                      </a:pPr>
                      <a:r>
                        <a:rPr lang="en-US" sz="1800">
                          <a:effectLst/>
                        </a:rPr>
                        <a:t>8,030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nSpc>
                          <a:spcPct val="115000"/>
                        </a:lnSpc>
                        <a:spcBef>
                          <a:spcPts val="0"/>
                        </a:spcBef>
                        <a:spcAft>
                          <a:spcPts val="0"/>
                        </a:spcAft>
                      </a:pPr>
                      <a:r>
                        <a:rPr lang="en-US" sz="1800">
                          <a:effectLst/>
                        </a:rPr>
                        <a:t>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tc>
                  <a:txBody>
                    <a:bodyPr/>
                    <a:lstStyle/>
                    <a:p>
                      <a:pPr marL="0" marR="0">
                        <a:lnSpc>
                          <a:spcPct val="115000"/>
                        </a:lnSpc>
                        <a:spcBef>
                          <a:spcPts val="0"/>
                        </a:spcBef>
                        <a:spcAft>
                          <a:spcPts val="0"/>
                        </a:spcAft>
                      </a:pPr>
                      <a:r>
                        <a:rPr lang="en-US" sz="1800" dirty="0">
                          <a:effectLst/>
                        </a:rPr>
                        <a:t>Hoang Son 1, Da Kao, </a:t>
                      </a:r>
                      <a:r>
                        <a:rPr lang="en-US" sz="1800" dirty="0" err="1">
                          <a:effectLst/>
                        </a:rPr>
                        <a:t>Hunh</a:t>
                      </a:r>
                      <a:r>
                        <a:rPr lang="en-US" sz="1800" dirty="0">
                          <a:effectLst/>
                        </a:rPr>
                        <a:t> Minh, </a:t>
                      </a:r>
                      <a:r>
                        <a:rPr lang="en-US" sz="1800" dirty="0" err="1">
                          <a:effectLst/>
                        </a:rPr>
                        <a:t>Olam</a:t>
                      </a:r>
                      <a:r>
                        <a:rPr lang="en-US" sz="1800" dirty="0">
                          <a:effectLst/>
                        </a:rPr>
                        <a:t> VN, Tan Hoa, </a:t>
                      </a:r>
                      <a:r>
                        <a:rPr lang="en-US" sz="1800" dirty="0" err="1">
                          <a:effectLst/>
                        </a:rPr>
                        <a:t>Tanimex</a:t>
                      </a:r>
                      <a:r>
                        <a:rPr lang="en-US" sz="1800" dirty="0">
                          <a:effectLst/>
                        </a:rPr>
                        <a:t>-LA, Thao Nguyen, </a:t>
                      </a:r>
                      <a:r>
                        <a:rPr lang="en-US" sz="2500" b="1" kern="1200" dirty="0">
                          <a:solidFill>
                            <a:srgbClr val="FF0000"/>
                          </a:solidFill>
                          <a:effectLst/>
                          <a:latin typeface="+mn-lt"/>
                          <a:ea typeface="+mn-ea"/>
                          <a:cs typeface="+mn-cs"/>
                        </a:rPr>
                        <a:t>CAO PHAT </a:t>
                      </a:r>
                      <a:r>
                        <a:rPr lang="en-US" sz="1800" dirty="0">
                          <a:effectLst/>
                        </a:rPr>
                        <a:t>, </a:t>
                      </a:r>
                      <a:r>
                        <a:rPr lang="en-US" sz="1800" dirty="0" err="1">
                          <a:effectLst/>
                        </a:rPr>
                        <a:t>Rals</a:t>
                      </a:r>
                      <a:r>
                        <a:rPr lang="en-US" sz="1800" dirty="0">
                          <a:effectLst/>
                        </a:rPr>
                        <a:t> VN, </a:t>
                      </a:r>
                      <a:r>
                        <a:rPr lang="en-US" sz="1800" dirty="0" err="1">
                          <a:effectLst/>
                        </a:rPr>
                        <a:t>Bimico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784" marR="51784" marT="0" marB="0"/>
                </a:tc>
                <a:extLst>
                  <a:ext uri="{0D108BD9-81ED-4DB2-BD59-A6C34878D82A}">
                    <a16:rowId xmlns:a16="http://schemas.microsoft.com/office/drawing/2014/main" xmlns="" val="10007"/>
                  </a:ext>
                </a:extLst>
              </a:tr>
            </a:tbl>
          </a:graphicData>
        </a:graphic>
      </p:graphicFrame>
      <p:sp>
        <p:nvSpPr>
          <p:cNvPr id="7222" name="TextBox 4"/>
          <p:cNvSpPr txBox="1">
            <a:spLocks noChangeArrowheads="1"/>
          </p:cNvSpPr>
          <p:nvPr/>
        </p:nvSpPr>
        <p:spPr bwMode="auto">
          <a:xfrm>
            <a:off x="304800" y="773113"/>
            <a:ext cx="3581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solidFill>
                  <a:srgbClr val="FF0000"/>
                </a:solidFill>
              </a:rPr>
              <a:t>3. </a:t>
            </a:r>
            <a:r>
              <a:rPr lang="en-US" altLang="en-US" b="1" dirty="0" smtClean="0">
                <a:solidFill>
                  <a:srgbClr val="FF0000"/>
                </a:solidFill>
              </a:rPr>
              <a:t>PRINCIPAUX IMPORTATEURS</a:t>
            </a:r>
            <a:endParaRPr lang="en-US" altLang="en-US" b="1" dirty="0">
              <a:solidFill>
                <a:srgbClr val="FF0000"/>
              </a:solidFil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sz="half" idx="1"/>
          </p:nvPr>
        </p:nvSpPr>
        <p:spPr>
          <a:xfrm>
            <a:off x="152400" y="838200"/>
            <a:ext cx="8763000" cy="5562600"/>
          </a:xfrm>
        </p:spPr>
        <p:txBody>
          <a:bodyPr/>
          <a:lstStyle/>
          <a:p>
            <a:pPr marL="0" indent="0" algn="just" eaLnBrk="1" hangingPunct="1">
              <a:buFont typeface="Arial" panose="020B0604020202020204" pitchFamily="34" charset="0"/>
              <a:buNone/>
              <a:tabLst>
                <a:tab pos="457200" algn="l"/>
              </a:tabLst>
            </a:pPr>
            <a:r>
              <a:rPr lang="en-US"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nvGraphicFramePr>
        <p:xfrm>
          <a:off x="304800" y="914400"/>
          <a:ext cx="8686800" cy="5602288"/>
        </p:xfrm>
        <a:graphic>
          <a:graphicData uri="http://schemas.openxmlformats.org/drawingml/2006/table">
            <a:tbl>
              <a:tblPr firstRow="1" firstCol="1" bandRow="1">
                <a:tableStyleId>{BC89EF96-8CEA-46FF-86C4-4CE0E7609802}</a:tableStyleId>
              </a:tblPr>
              <a:tblGrid>
                <a:gridCol w="664882">
                  <a:extLst>
                    <a:ext uri="{9D8B030D-6E8A-4147-A177-3AD203B41FA5}">
                      <a16:colId xmlns:a16="http://schemas.microsoft.com/office/drawing/2014/main" xmlns="" val="20000"/>
                    </a:ext>
                  </a:extLst>
                </a:gridCol>
                <a:gridCol w="859119">
                  <a:extLst>
                    <a:ext uri="{9D8B030D-6E8A-4147-A177-3AD203B41FA5}">
                      <a16:colId xmlns:a16="http://schemas.microsoft.com/office/drawing/2014/main" xmlns="" val="20001"/>
                    </a:ext>
                  </a:extLst>
                </a:gridCol>
                <a:gridCol w="990600">
                  <a:extLst>
                    <a:ext uri="{9D8B030D-6E8A-4147-A177-3AD203B41FA5}">
                      <a16:colId xmlns:a16="http://schemas.microsoft.com/office/drawing/2014/main" xmlns="" val="20002"/>
                    </a:ext>
                  </a:extLst>
                </a:gridCol>
                <a:gridCol w="896522">
                  <a:extLst>
                    <a:ext uri="{9D8B030D-6E8A-4147-A177-3AD203B41FA5}">
                      <a16:colId xmlns:a16="http://schemas.microsoft.com/office/drawing/2014/main" xmlns="" val="20003"/>
                    </a:ext>
                  </a:extLst>
                </a:gridCol>
                <a:gridCol w="5275677">
                  <a:extLst>
                    <a:ext uri="{9D8B030D-6E8A-4147-A177-3AD203B41FA5}">
                      <a16:colId xmlns:a16="http://schemas.microsoft.com/office/drawing/2014/main" xmlns="" val="20004"/>
                    </a:ext>
                  </a:extLst>
                </a:gridCol>
              </a:tblGrid>
              <a:tr h="1069147">
                <a:tc>
                  <a:txBody>
                    <a:bodyPr/>
                    <a:lstStyle/>
                    <a:p>
                      <a:pPr marL="0" marR="0" algn="ctr" defTabSz="914400" rtl="0" eaLnBrk="1" latinLnBrk="0" hangingPunct="1">
                        <a:lnSpc>
                          <a:spcPct val="115000"/>
                        </a:lnSpc>
                        <a:spcBef>
                          <a:spcPts val="0"/>
                        </a:spcBef>
                        <a:spcAft>
                          <a:spcPts val="0"/>
                        </a:spcAft>
                      </a:pPr>
                      <a:r>
                        <a:rPr lang="en-US" sz="1800" b="0" kern="1200" dirty="0">
                          <a:effectLst/>
                        </a:rPr>
                        <a:t>7</a:t>
                      </a:r>
                      <a:endParaRPr lang="en-US" sz="1800" b="0" kern="1200" dirty="0">
                        <a:solidFill>
                          <a:schemeClr val="tx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800" b="0" kern="1200" dirty="0">
                          <a:effectLst/>
                        </a:rPr>
                        <a:t>147</a:t>
                      </a:r>
                      <a:endParaRPr lang="en-US" sz="1800" b="0" kern="1200" dirty="0">
                        <a:solidFill>
                          <a:schemeClr val="tx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800" b="0" kern="1200" dirty="0">
                          <a:effectLst/>
                        </a:rPr>
                        <a:t>12,143</a:t>
                      </a:r>
                      <a:endParaRPr lang="en-US" sz="1800" b="0" kern="1200" dirty="0">
                        <a:solidFill>
                          <a:schemeClr val="tx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800" b="0" kern="1200" dirty="0">
                          <a:effectLst/>
                        </a:rPr>
                        <a:t>28</a:t>
                      </a:r>
                      <a:endParaRPr lang="en-US" sz="1800" b="0" kern="1200" dirty="0">
                        <a:solidFill>
                          <a:schemeClr val="tx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800" b="0" kern="1200" dirty="0" err="1">
                          <a:effectLst/>
                        </a:rPr>
                        <a:t>Olam</a:t>
                      </a:r>
                      <a:r>
                        <a:rPr lang="en-US" sz="1800" b="0" kern="1200" dirty="0">
                          <a:effectLst/>
                        </a:rPr>
                        <a:t> VN, Hoang Son 1, </a:t>
                      </a:r>
                      <a:r>
                        <a:rPr lang="en-US" sz="2500" b="1" kern="1200" dirty="0">
                          <a:solidFill>
                            <a:srgbClr val="FF0000"/>
                          </a:solidFill>
                          <a:effectLst/>
                          <a:latin typeface="+mn-lt"/>
                          <a:ea typeface="+mn-ea"/>
                          <a:cs typeface="+mn-cs"/>
                        </a:rPr>
                        <a:t>CAO PHAT</a:t>
                      </a:r>
                      <a:r>
                        <a:rPr lang="en-US" sz="1800" b="0" kern="1200" dirty="0">
                          <a:effectLst/>
                        </a:rPr>
                        <a:t>, Da Kao , </a:t>
                      </a:r>
                      <a:r>
                        <a:rPr lang="en-US" sz="1800" b="0" kern="1200" dirty="0" err="1">
                          <a:effectLst/>
                        </a:rPr>
                        <a:t>Rals</a:t>
                      </a:r>
                      <a:r>
                        <a:rPr lang="en-US" sz="1800" b="0" kern="1200" dirty="0">
                          <a:effectLst/>
                        </a:rPr>
                        <a:t> VN, Tan Hoa, </a:t>
                      </a:r>
                      <a:r>
                        <a:rPr lang="en-US" sz="1800" b="0" kern="1200" dirty="0" err="1">
                          <a:effectLst/>
                        </a:rPr>
                        <a:t>Kieu</a:t>
                      </a:r>
                      <a:r>
                        <a:rPr lang="en-US" sz="1800" b="0" kern="1200" dirty="0">
                          <a:effectLst/>
                        </a:rPr>
                        <a:t> Loan, </a:t>
                      </a:r>
                      <a:r>
                        <a:rPr lang="en-US" sz="1800" b="0" kern="1200" dirty="0" err="1">
                          <a:effectLst/>
                        </a:rPr>
                        <a:t>Tanimex</a:t>
                      </a:r>
                      <a:r>
                        <a:rPr lang="en-US" sz="1800" b="0" kern="1200" dirty="0">
                          <a:effectLst/>
                        </a:rPr>
                        <a:t>-LA, Hoang Ha BP, BIMICO</a:t>
                      </a:r>
                      <a:endParaRPr lang="en-US" sz="18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000"/>
                  </a:ext>
                </a:extLst>
              </a:tr>
              <a:tr h="1016419">
                <a:tc>
                  <a:txBody>
                    <a:bodyPr/>
                    <a:lstStyle/>
                    <a:p>
                      <a:pPr marL="0" marR="0" algn="ctr" defTabSz="914400" rtl="0" eaLnBrk="1" latinLnBrk="0" hangingPunct="1">
                        <a:lnSpc>
                          <a:spcPct val="115000"/>
                        </a:lnSpc>
                        <a:spcBef>
                          <a:spcPts val="0"/>
                        </a:spcBef>
                        <a:spcAft>
                          <a:spcPts val="0"/>
                        </a:spcAft>
                      </a:pPr>
                      <a:r>
                        <a:rPr lang="en-US" sz="1800" b="0" kern="1200" dirty="0">
                          <a:effectLst/>
                        </a:rPr>
                        <a:t>8</a:t>
                      </a:r>
                      <a:endParaRPr lang="en-US" sz="1800" b="0" kern="1200" dirty="0">
                        <a:solidFill>
                          <a:schemeClr val="tx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800" kern="1200" dirty="0">
                          <a:effectLst/>
                        </a:rPr>
                        <a:t>138</a:t>
                      </a:r>
                      <a:endParaRPr lang="en-US" sz="1800" b="0" kern="1200" dirty="0">
                        <a:solidFill>
                          <a:schemeClr val="tx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800" kern="1200" dirty="0">
                          <a:effectLst/>
                        </a:rPr>
                        <a:t>13,076</a:t>
                      </a:r>
                      <a:endParaRPr lang="en-US" sz="1800" b="0" kern="1200" dirty="0">
                        <a:solidFill>
                          <a:schemeClr val="tx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800" kern="1200" dirty="0">
                          <a:effectLst/>
                        </a:rPr>
                        <a:t>25</a:t>
                      </a:r>
                      <a:endParaRPr lang="en-US" sz="1800" b="0" kern="1200" dirty="0">
                        <a:solidFill>
                          <a:schemeClr val="tx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US" sz="1800" dirty="0" err="1">
                          <a:effectLst/>
                        </a:rPr>
                        <a:t>Olam</a:t>
                      </a:r>
                      <a:r>
                        <a:rPr lang="en-US" sz="1800" dirty="0">
                          <a:effectLst/>
                        </a:rPr>
                        <a:t> VN, Long Son, </a:t>
                      </a:r>
                      <a:r>
                        <a:rPr lang="en-US" sz="2500" b="1" kern="1200" dirty="0">
                          <a:solidFill>
                            <a:srgbClr val="FF0000"/>
                          </a:solidFill>
                          <a:effectLst/>
                          <a:latin typeface="+mn-lt"/>
                          <a:ea typeface="+mn-ea"/>
                          <a:cs typeface="+mn-cs"/>
                        </a:rPr>
                        <a:t>CAO PHAT</a:t>
                      </a:r>
                      <a:r>
                        <a:rPr lang="en-US" sz="1800" dirty="0">
                          <a:effectLst/>
                        </a:rPr>
                        <a:t>, Tan Hoa, Hoang Son 1, Minh Huy, Da Kao, </a:t>
                      </a:r>
                      <a:r>
                        <a:rPr lang="en-US" sz="1800" dirty="0" err="1">
                          <a:effectLst/>
                        </a:rPr>
                        <a:t>Kieu</a:t>
                      </a:r>
                      <a:r>
                        <a:rPr lang="en-US" sz="1800" dirty="0">
                          <a:effectLst/>
                        </a:rPr>
                        <a:t> Loan, Tu Hai, </a:t>
                      </a:r>
                      <a:r>
                        <a:rPr lang="en-US" sz="1800" dirty="0" err="1">
                          <a:effectLst/>
                        </a:rPr>
                        <a:t>Rals</a:t>
                      </a:r>
                      <a:r>
                        <a:rPr lang="en-US" sz="1800" dirty="0">
                          <a:effectLst/>
                        </a:rPr>
                        <a:t> VN</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709435">
                <a:tc>
                  <a:txBody>
                    <a:bodyPr/>
                    <a:lstStyle/>
                    <a:p>
                      <a:pPr marL="0" marR="0" algn="ctr" defTabSz="914400" rtl="0" eaLnBrk="1" latinLnBrk="0" hangingPunct="1">
                        <a:lnSpc>
                          <a:spcPct val="115000"/>
                        </a:lnSpc>
                        <a:spcBef>
                          <a:spcPts val="0"/>
                        </a:spcBef>
                        <a:spcAft>
                          <a:spcPts val="0"/>
                        </a:spcAft>
                      </a:pPr>
                      <a:r>
                        <a:rPr lang="en-US" sz="1800" b="0" kern="1200" dirty="0">
                          <a:effectLst/>
                        </a:rPr>
                        <a:t>9</a:t>
                      </a:r>
                      <a:endParaRPr lang="en-US" sz="1800" b="0" kern="1200" dirty="0">
                        <a:solidFill>
                          <a:schemeClr val="tx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800" kern="1200">
                          <a:effectLst/>
                        </a:rPr>
                        <a:t>122</a:t>
                      </a:r>
                      <a:endParaRPr lang="en-US" sz="1800" b="0" kern="1200">
                        <a:solidFill>
                          <a:schemeClr val="tx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800" kern="1200" dirty="0">
                          <a:effectLst/>
                        </a:rPr>
                        <a:t>7,277</a:t>
                      </a:r>
                      <a:endParaRPr lang="en-US" sz="1800" b="0" kern="1200" dirty="0">
                        <a:solidFill>
                          <a:schemeClr val="tx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800" kern="1200" dirty="0">
                          <a:effectLst/>
                        </a:rPr>
                        <a:t>0.001</a:t>
                      </a:r>
                      <a:endParaRPr lang="en-US" sz="1800" b="0" kern="1200" dirty="0">
                        <a:solidFill>
                          <a:schemeClr val="tx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US" sz="1800" dirty="0">
                          <a:effectLst/>
                        </a:rPr>
                        <a:t>Long Son, </a:t>
                      </a:r>
                      <a:r>
                        <a:rPr lang="en-US" sz="1800" dirty="0" err="1">
                          <a:effectLst/>
                        </a:rPr>
                        <a:t>Olam</a:t>
                      </a:r>
                      <a:r>
                        <a:rPr lang="en-US" sz="1800" dirty="0">
                          <a:effectLst/>
                        </a:rPr>
                        <a:t> VN, </a:t>
                      </a:r>
                      <a:r>
                        <a:rPr lang="en-US" sz="1800" dirty="0" err="1">
                          <a:effectLst/>
                        </a:rPr>
                        <a:t>Rals</a:t>
                      </a:r>
                      <a:r>
                        <a:rPr lang="en-US" sz="1800" dirty="0">
                          <a:effectLst/>
                        </a:rPr>
                        <a:t> </a:t>
                      </a:r>
                      <a:r>
                        <a:rPr lang="en-US" sz="1800" dirty="0" err="1">
                          <a:effectLst/>
                        </a:rPr>
                        <a:t>VN,Tan</a:t>
                      </a:r>
                      <a:r>
                        <a:rPr lang="en-US" sz="1800" dirty="0">
                          <a:effectLst/>
                        </a:rPr>
                        <a:t> Hoa, Tu Hai, Minh Huy, BIMICO, My Le, Phuc An, </a:t>
                      </a:r>
                      <a:r>
                        <a:rPr lang="en-US" sz="1800" dirty="0" err="1">
                          <a:effectLst/>
                        </a:rPr>
                        <a:t>Valency</a:t>
                      </a:r>
                      <a:r>
                        <a:rPr lang="en-US" sz="1800" dirty="0">
                          <a:effectLst/>
                        </a:rPr>
                        <a:t> VN</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069147">
                <a:tc>
                  <a:txBody>
                    <a:bodyPr/>
                    <a:lstStyle/>
                    <a:p>
                      <a:pPr marL="0" marR="0" algn="ctr" defTabSz="914400" rtl="0" eaLnBrk="1" latinLnBrk="0" hangingPunct="1">
                        <a:lnSpc>
                          <a:spcPct val="115000"/>
                        </a:lnSpc>
                        <a:spcBef>
                          <a:spcPts val="0"/>
                        </a:spcBef>
                        <a:spcAft>
                          <a:spcPts val="0"/>
                        </a:spcAft>
                      </a:pPr>
                      <a:r>
                        <a:rPr lang="en-US" sz="1800" b="0" kern="1200" dirty="0">
                          <a:effectLst/>
                        </a:rPr>
                        <a:t>10</a:t>
                      </a:r>
                      <a:endParaRPr lang="en-US" sz="1800" b="0" kern="1200" dirty="0">
                        <a:solidFill>
                          <a:schemeClr val="tx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800" kern="1200">
                          <a:effectLst/>
                        </a:rPr>
                        <a:t>119</a:t>
                      </a:r>
                      <a:endParaRPr lang="en-US" sz="1800" b="0" kern="1200">
                        <a:solidFill>
                          <a:schemeClr val="tx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800" kern="1200">
                          <a:effectLst/>
                        </a:rPr>
                        <a:t>12,392</a:t>
                      </a:r>
                      <a:endParaRPr lang="en-US" sz="1800" b="0" kern="1200">
                        <a:solidFill>
                          <a:schemeClr val="tx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800" kern="1200" dirty="0">
                          <a:effectLst/>
                        </a:rPr>
                        <a:t>0.006</a:t>
                      </a:r>
                      <a:endParaRPr lang="en-US" sz="1800" b="0" kern="1200" dirty="0">
                        <a:solidFill>
                          <a:schemeClr val="tx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US" sz="1800" dirty="0">
                          <a:effectLst/>
                        </a:rPr>
                        <a:t>Long Son, </a:t>
                      </a:r>
                      <a:r>
                        <a:rPr lang="en-US" sz="1800" dirty="0" err="1">
                          <a:effectLst/>
                        </a:rPr>
                        <a:t>Olam</a:t>
                      </a:r>
                      <a:r>
                        <a:rPr lang="en-US" sz="1800" dirty="0">
                          <a:effectLst/>
                        </a:rPr>
                        <a:t> VN, </a:t>
                      </a:r>
                      <a:r>
                        <a:rPr lang="en-US" sz="1800" dirty="0" err="1">
                          <a:effectLst/>
                        </a:rPr>
                        <a:t>Rals</a:t>
                      </a:r>
                      <a:r>
                        <a:rPr lang="en-US" sz="1800" dirty="0">
                          <a:effectLst/>
                        </a:rPr>
                        <a:t> VN, C&amp;N (</a:t>
                      </a:r>
                      <a:r>
                        <a:rPr lang="en-US" sz="1800" dirty="0" err="1">
                          <a:effectLst/>
                        </a:rPr>
                        <a:t>Tanimex</a:t>
                      </a:r>
                      <a:r>
                        <a:rPr lang="en-US" sz="1800" dirty="0">
                          <a:effectLst/>
                        </a:rPr>
                        <a:t>-LA),Tan Hoa, </a:t>
                      </a:r>
                      <a:r>
                        <a:rPr lang="en-US" sz="1800" dirty="0" err="1">
                          <a:effectLst/>
                        </a:rPr>
                        <a:t>Intimex</a:t>
                      </a:r>
                      <a:r>
                        <a:rPr lang="en-US" sz="1800" dirty="0">
                          <a:effectLst/>
                        </a:rPr>
                        <a:t>, Da Kao, Thao Nguyen, </a:t>
                      </a:r>
                      <a:r>
                        <a:rPr lang="en-US" sz="2500" b="1" kern="1200" dirty="0">
                          <a:solidFill>
                            <a:srgbClr val="FF0000"/>
                          </a:solidFill>
                          <a:effectLst/>
                          <a:latin typeface="+mn-lt"/>
                          <a:ea typeface="+mn-ea"/>
                          <a:cs typeface="+mn-cs"/>
                        </a:rPr>
                        <a:t>CAO PHAT </a:t>
                      </a:r>
                      <a:r>
                        <a:rPr lang="en-US" sz="1800" dirty="0">
                          <a:effectLst/>
                        </a:rPr>
                        <a:t>, Thai Gia Son</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668993">
                <a:tc>
                  <a:txBody>
                    <a:bodyPr/>
                    <a:lstStyle/>
                    <a:p>
                      <a:pPr marL="0" marR="0" algn="ctr" defTabSz="914400" rtl="0" eaLnBrk="1" latinLnBrk="0" hangingPunct="1">
                        <a:lnSpc>
                          <a:spcPct val="115000"/>
                        </a:lnSpc>
                        <a:spcBef>
                          <a:spcPts val="0"/>
                        </a:spcBef>
                        <a:spcAft>
                          <a:spcPts val="0"/>
                        </a:spcAft>
                      </a:pPr>
                      <a:r>
                        <a:rPr lang="en-US" sz="1800" b="0" kern="1200" dirty="0">
                          <a:effectLst/>
                        </a:rPr>
                        <a:t>11</a:t>
                      </a:r>
                      <a:endParaRPr lang="en-US" sz="1800" b="0" kern="1200" dirty="0">
                        <a:solidFill>
                          <a:schemeClr val="tx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800" kern="1200">
                          <a:effectLst/>
                        </a:rPr>
                        <a:t>114</a:t>
                      </a:r>
                      <a:endParaRPr lang="en-US" sz="1800" b="0" kern="1200">
                        <a:solidFill>
                          <a:schemeClr val="tx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800" kern="1200">
                          <a:effectLst/>
                        </a:rPr>
                        <a:t>3,367</a:t>
                      </a:r>
                      <a:endParaRPr lang="en-US" sz="1800" b="0" kern="1200">
                        <a:solidFill>
                          <a:schemeClr val="tx1"/>
                        </a:solidFill>
                        <a:effectLst/>
                        <a:latin typeface="+mn-lt"/>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800" kern="1200" dirty="0">
                          <a:effectLst/>
                        </a:rPr>
                        <a:t>15</a:t>
                      </a:r>
                      <a:endParaRPr lang="en-US" sz="1800" b="0" kern="1200" dirty="0">
                        <a:solidFill>
                          <a:schemeClr val="tx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US" sz="1800" dirty="0">
                          <a:effectLst/>
                        </a:rPr>
                        <a:t>My Le, Phu Thuy, </a:t>
                      </a:r>
                      <a:r>
                        <a:rPr lang="en-US" sz="1800" dirty="0" err="1">
                          <a:effectLst/>
                        </a:rPr>
                        <a:t>Olam</a:t>
                      </a:r>
                      <a:r>
                        <a:rPr lang="en-US" sz="1800" dirty="0">
                          <a:effectLst/>
                        </a:rPr>
                        <a:t> VN, Phuc An, Long Son, Hoang Son 1, </a:t>
                      </a:r>
                      <a:r>
                        <a:rPr lang="en-US" sz="1800" dirty="0" err="1">
                          <a:effectLst/>
                        </a:rPr>
                        <a:t>Duy</a:t>
                      </a:r>
                      <a:r>
                        <a:rPr lang="en-US" sz="1800" dirty="0">
                          <a:effectLst/>
                        </a:rPr>
                        <a:t> Duc, Minh Huy, Da Kao, </a:t>
                      </a:r>
                      <a:r>
                        <a:rPr lang="en-US" sz="1800" dirty="0" err="1">
                          <a:effectLst/>
                        </a:rPr>
                        <a:t>Valency</a:t>
                      </a:r>
                      <a:r>
                        <a:rPr lang="en-US" sz="1800" dirty="0">
                          <a:effectLst/>
                        </a:rPr>
                        <a:t> VN</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069147">
                <a:tc>
                  <a:txBody>
                    <a:bodyPr/>
                    <a:lstStyle/>
                    <a:p>
                      <a:pPr marL="0" marR="0" algn="ctr" defTabSz="914400" rtl="0" eaLnBrk="1" latinLnBrk="0" hangingPunct="1">
                        <a:lnSpc>
                          <a:spcPct val="115000"/>
                        </a:lnSpc>
                        <a:spcBef>
                          <a:spcPts val="0"/>
                        </a:spcBef>
                        <a:spcAft>
                          <a:spcPts val="0"/>
                        </a:spcAft>
                      </a:pPr>
                      <a:r>
                        <a:rPr lang="en-US" sz="1800" b="0" kern="1200" dirty="0">
                          <a:effectLst/>
                        </a:rPr>
                        <a:t>12</a:t>
                      </a:r>
                      <a:endParaRPr lang="en-US" sz="1800" b="0" kern="1200" dirty="0">
                        <a:solidFill>
                          <a:schemeClr val="tx1"/>
                        </a:solidFill>
                        <a:effectLst/>
                        <a:latin typeface="+mn-lt"/>
                        <a:ea typeface="+mn-ea"/>
                        <a:cs typeface="+mn-cs"/>
                      </a:endParaRPr>
                    </a:p>
                  </a:txBody>
                  <a:tcPr marL="68580" marR="68580" marT="0" marB="0"/>
                </a:tc>
                <a:tc>
                  <a:txBody>
                    <a:bodyPr/>
                    <a:lstStyle/>
                    <a:p>
                      <a:pPr marL="0" marR="0" algn="ctr">
                        <a:lnSpc>
                          <a:spcPct val="115000"/>
                        </a:lnSpc>
                        <a:spcBef>
                          <a:spcPts val="0"/>
                        </a:spcBef>
                        <a:spcAft>
                          <a:spcPts val="0"/>
                        </a:spcAft>
                      </a:pPr>
                      <a:r>
                        <a:rPr lang="en-US" sz="1800" dirty="0">
                          <a:effectLst/>
                        </a:rPr>
                        <a:t>120</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13,097</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0.0035</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Tan Hoa, </a:t>
                      </a:r>
                      <a:r>
                        <a:rPr lang="en-US" sz="1800" dirty="0" err="1">
                          <a:effectLst/>
                        </a:rPr>
                        <a:t>Rals</a:t>
                      </a:r>
                      <a:r>
                        <a:rPr lang="en-US" sz="1800" dirty="0">
                          <a:effectLst/>
                        </a:rPr>
                        <a:t> VN, Da Kao, </a:t>
                      </a:r>
                      <a:r>
                        <a:rPr lang="en-US" sz="2500" b="1" kern="1200" dirty="0">
                          <a:solidFill>
                            <a:srgbClr val="FF0000"/>
                          </a:solidFill>
                          <a:effectLst/>
                          <a:latin typeface="+mn-lt"/>
                          <a:ea typeface="+mn-ea"/>
                          <a:cs typeface="+mn-cs"/>
                        </a:rPr>
                        <a:t>CAO PHAT </a:t>
                      </a:r>
                      <a:r>
                        <a:rPr lang="en-US" sz="1800" dirty="0">
                          <a:effectLst/>
                        </a:rPr>
                        <a:t>, C&amp;N (</a:t>
                      </a:r>
                      <a:r>
                        <a:rPr lang="en-US" sz="1800" dirty="0" err="1">
                          <a:effectLst/>
                        </a:rPr>
                        <a:t>TanimexLA</a:t>
                      </a:r>
                      <a:r>
                        <a:rPr lang="en-US" sz="1800" dirty="0">
                          <a:effectLst/>
                        </a:rPr>
                        <a:t>), </a:t>
                      </a:r>
                      <a:r>
                        <a:rPr lang="en-US" sz="1800" dirty="0" err="1">
                          <a:effectLst/>
                        </a:rPr>
                        <a:t>Bimico</a:t>
                      </a:r>
                      <a:r>
                        <a:rPr lang="en-US" sz="1800" dirty="0">
                          <a:effectLst/>
                        </a:rPr>
                        <a:t>, </a:t>
                      </a:r>
                      <a:r>
                        <a:rPr lang="en-US" sz="1800" dirty="0" err="1">
                          <a:effectLst/>
                        </a:rPr>
                        <a:t>Olam</a:t>
                      </a:r>
                      <a:r>
                        <a:rPr lang="en-US" sz="1800" dirty="0">
                          <a:effectLst/>
                        </a:rPr>
                        <a:t> VN, Thai Gia Son, </a:t>
                      </a:r>
                      <a:r>
                        <a:rPr lang="en-US" sz="1800" dirty="0" err="1">
                          <a:effectLst/>
                        </a:rPr>
                        <a:t>Ladco</a:t>
                      </a:r>
                      <a:r>
                        <a:rPr lang="en-US" sz="1800" dirty="0">
                          <a:effectLst/>
                        </a:rPr>
                        <a:t>, Long Son</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
        <p:nvSpPr>
          <p:cNvPr id="8239" name="Content Placeholder 1"/>
          <p:cNvSpPr>
            <a:spLocks noGrp="1"/>
          </p:cNvSpPr>
          <p:nvPr>
            <p:ph sz="half" idx="1"/>
          </p:nvPr>
        </p:nvSpPr>
        <p:spPr>
          <a:xfrm>
            <a:off x="228600" y="6553200"/>
            <a:ext cx="8763000" cy="304800"/>
          </a:xfrm>
        </p:spPr>
        <p:txBody>
          <a:bodyPr/>
          <a:lstStyle/>
          <a:p>
            <a:pPr marL="0" indent="0" algn="just" eaLnBrk="1" hangingPunct="1">
              <a:buFont typeface="Arial" panose="020B0604020202020204" pitchFamily="34" charset="0"/>
              <a:buNone/>
            </a:pPr>
            <a:r>
              <a:rPr lang="en-US" altLang="en-US" sz="1400" b="1" dirty="0">
                <a:latin typeface="Times New Roman" panose="02020603050405020304" pitchFamily="18" charset="0"/>
                <a:cs typeface="Times New Roman" panose="02020603050405020304" pitchFamily="18" charset="0"/>
              </a:rPr>
              <a:t>(Source: VINACAS)</a:t>
            </a:r>
            <a:endParaRPr lang="en-US" altLang="en-US" sz="1400"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sz="2400"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half" idx="1"/>
            <p:extLst>
              <p:ext uri="{D42A27DB-BD31-4B8C-83A1-F6EECF244321}">
                <p14:modId xmlns:p14="http://schemas.microsoft.com/office/powerpoint/2010/main" val="2314602779"/>
              </p:ext>
            </p:extLst>
          </p:nvPr>
        </p:nvGraphicFramePr>
        <p:xfrm>
          <a:off x="228600" y="835025"/>
          <a:ext cx="8762999" cy="5197891"/>
        </p:xfrm>
        <a:graphic>
          <a:graphicData uri="http://schemas.openxmlformats.org/drawingml/2006/table">
            <a:tbl>
              <a:tblPr>
                <a:tableStyleId>{2D5ABB26-0587-4C30-8999-92F81FD0307C}</a:tableStyleId>
              </a:tblPr>
              <a:tblGrid>
                <a:gridCol w="2232971">
                  <a:extLst>
                    <a:ext uri="{9D8B030D-6E8A-4147-A177-3AD203B41FA5}">
                      <a16:colId xmlns:a16="http://schemas.microsoft.com/office/drawing/2014/main" xmlns="" val="20000"/>
                    </a:ext>
                  </a:extLst>
                </a:gridCol>
                <a:gridCol w="1088338">
                  <a:extLst>
                    <a:ext uri="{9D8B030D-6E8A-4147-A177-3AD203B41FA5}">
                      <a16:colId xmlns:a16="http://schemas.microsoft.com/office/drawing/2014/main" xmlns="" val="20001"/>
                    </a:ext>
                  </a:extLst>
                </a:gridCol>
                <a:gridCol w="1088338">
                  <a:extLst>
                    <a:ext uri="{9D8B030D-6E8A-4147-A177-3AD203B41FA5}">
                      <a16:colId xmlns:a16="http://schemas.microsoft.com/office/drawing/2014/main" xmlns="" val="20002"/>
                    </a:ext>
                  </a:extLst>
                </a:gridCol>
                <a:gridCol w="1088338">
                  <a:extLst>
                    <a:ext uri="{9D8B030D-6E8A-4147-A177-3AD203B41FA5}">
                      <a16:colId xmlns:a16="http://schemas.microsoft.com/office/drawing/2014/main" xmlns="" val="20003"/>
                    </a:ext>
                  </a:extLst>
                </a:gridCol>
                <a:gridCol w="1088338">
                  <a:extLst>
                    <a:ext uri="{9D8B030D-6E8A-4147-A177-3AD203B41FA5}">
                      <a16:colId xmlns:a16="http://schemas.microsoft.com/office/drawing/2014/main" xmlns="" val="20004"/>
                    </a:ext>
                  </a:extLst>
                </a:gridCol>
                <a:gridCol w="1088338">
                  <a:extLst>
                    <a:ext uri="{9D8B030D-6E8A-4147-A177-3AD203B41FA5}">
                      <a16:colId xmlns:a16="http://schemas.microsoft.com/office/drawing/2014/main" xmlns="" val="20005"/>
                    </a:ext>
                  </a:extLst>
                </a:gridCol>
                <a:gridCol w="1088338">
                  <a:extLst>
                    <a:ext uri="{9D8B030D-6E8A-4147-A177-3AD203B41FA5}">
                      <a16:colId xmlns:a16="http://schemas.microsoft.com/office/drawing/2014/main" xmlns="" val="20006"/>
                    </a:ext>
                  </a:extLst>
                </a:gridCol>
              </a:tblGrid>
              <a:tr h="862906">
                <a:tc gridSpan="7">
                  <a:txBody>
                    <a:bodyPr/>
                    <a:lstStyle/>
                    <a:p>
                      <a:pPr algn="l" fontAlgn="b"/>
                      <a:r>
                        <a:rPr lang="en-US" sz="1800" b="1" u="none" strike="noStrike" dirty="0">
                          <a:solidFill>
                            <a:srgbClr val="FF0000"/>
                          </a:solidFill>
                          <a:effectLst/>
                          <a:latin typeface="Times New Roman" pitchFamily="18" charset="0"/>
                          <a:cs typeface="Times New Roman" pitchFamily="18" charset="0"/>
                        </a:rPr>
                        <a:t>4. </a:t>
                      </a:r>
                      <a:r>
                        <a:rPr lang="en-US" sz="1800" b="1" u="none" strike="noStrike" dirty="0" smtClean="0">
                          <a:solidFill>
                            <a:srgbClr val="FF0000"/>
                          </a:solidFill>
                          <a:effectLst/>
                          <a:latin typeface="Times New Roman" pitchFamily="18" charset="0"/>
                          <a:cs typeface="Times New Roman" pitchFamily="18" charset="0"/>
                        </a:rPr>
                        <a:t>QUALITE</a:t>
                      </a:r>
                      <a:endParaRPr lang="en-US" sz="1800" b="1" u="none" strike="noStrike" dirty="0">
                        <a:solidFill>
                          <a:srgbClr val="FF0000"/>
                        </a:solidFill>
                        <a:effectLst/>
                        <a:latin typeface="Times New Roman" pitchFamily="18" charset="0"/>
                        <a:cs typeface="Times New Roman" pitchFamily="18" charset="0"/>
                      </a:endParaRPr>
                    </a:p>
                    <a:p>
                      <a:pPr algn="ctr" fontAlgn="b"/>
                      <a:endParaRPr lang="en-US" sz="1800" b="1" u="none" strike="noStrike" dirty="0">
                        <a:effectLst/>
                        <a:latin typeface="Times New Roman" pitchFamily="18" charset="0"/>
                        <a:cs typeface="Times New Roman" pitchFamily="18" charset="0"/>
                      </a:endParaRPr>
                    </a:p>
                    <a:p>
                      <a:pPr algn="ctr" fontAlgn="b"/>
                      <a:r>
                        <a:rPr lang="en-US" sz="2000" b="1" u="none" strike="noStrike" dirty="0" smtClean="0">
                          <a:solidFill>
                            <a:srgbClr val="00B050"/>
                          </a:solidFill>
                          <a:effectLst/>
                          <a:latin typeface="Times New Roman" pitchFamily="18" charset="0"/>
                          <a:cs typeface="Times New Roman" pitchFamily="18" charset="0"/>
                        </a:rPr>
                        <a:t>COMPARAISON DE LA QUALITE</a:t>
                      </a:r>
                      <a:r>
                        <a:rPr lang="en-US" sz="2000" b="1" u="none" strike="noStrike" baseline="0" dirty="0" smtClean="0">
                          <a:solidFill>
                            <a:srgbClr val="00B050"/>
                          </a:solidFill>
                          <a:effectLst/>
                          <a:latin typeface="Times New Roman" pitchFamily="18" charset="0"/>
                          <a:cs typeface="Times New Roman" pitchFamily="18" charset="0"/>
                        </a:rPr>
                        <a:t> DES IMPORTATIONS ENTRE 2015 ET 2016</a:t>
                      </a:r>
                      <a:endParaRPr lang="en-US" sz="2000" b="1" i="0" u="none" strike="noStrike" dirty="0">
                        <a:solidFill>
                          <a:srgbClr val="00B050"/>
                        </a:solidFill>
                        <a:effectLst/>
                        <a:latin typeface="Times New Roman" pitchFamily="18" charset="0"/>
                        <a:cs typeface="Times New Roman" pitchFamily="18" charset="0"/>
                      </a:endParaRPr>
                    </a:p>
                  </a:txBody>
                  <a:tcPr marL="9402" marR="9402" marT="940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07537">
                <a:tc>
                  <a:txBody>
                    <a:bodyPr/>
                    <a:lstStyle/>
                    <a:p>
                      <a:pPr algn="l" fontAlgn="b">
                        <a:lnSpc>
                          <a:spcPts val="1000"/>
                        </a:lnSpc>
                      </a:pPr>
                      <a:endParaRPr lang="en-US" sz="1300" b="0" i="0" u="none" strike="noStrike" dirty="0">
                        <a:solidFill>
                          <a:srgbClr val="000000"/>
                        </a:solidFill>
                        <a:effectLst/>
                        <a:latin typeface="Times New Roman" pitchFamily="18" charset="0"/>
                        <a:cs typeface="Times New Roman" pitchFamily="18" charset="0"/>
                      </a:endParaRPr>
                    </a:p>
                  </a:txBody>
                  <a:tcPr marL="9402" marR="9402" marT="9402" marB="0" anchor="b">
                    <a:lnB w="12700" cap="flat" cmpd="sng" algn="ctr">
                      <a:solidFill>
                        <a:schemeClr val="tx1"/>
                      </a:solidFill>
                      <a:prstDash val="solid"/>
                      <a:round/>
                      <a:headEnd type="none" w="med" len="med"/>
                      <a:tailEnd type="none" w="med" len="med"/>
                    </a:lnB>
                  </a:tcPr>
                </a:tc>
                <a:tc>
                  <a:txBody>
                    <a:bodyPr/>
                    <a:lstStyle/>
                    <a:p>
                      <a:pPr algn="l" fontAlgn="b"/>
                      <a:endParaRPr lang="en-US" sz="1300" b="0" i="0" u="none" strike="noStrike">
                        <a:solidFill>
                          <a:srgbClr val="000000"/>
                        </a:solidFill>
                        <a:effectLst/>
                        <a:latin typeface="Times New Roman" pitchFamily="18" charset="0"/>
                        <a:cs typeface="Times New Roman" pitchFamily="18" charset="0"/>
                      </a:endParaRPr>
                    </a:p>
                  </a:txBody>
                  <a:tcPr marL="9402" marR="9402" marT="9402" marB="0" anchor="b">
                    <a:lnB w="12700" cap="flat" cmpd="sng" algn="ctr">
                      <a:solidFill>
                        <a:schemeClr val="tx1"/>
                      </a:solidFill>
                      <a:prstDash val="solid"/>
                      <a:round/>
                      <a:headEnd type="none" w="med" len="med"/>
                      <a:tailEnd type="none" w="med" len="med"/>
                    </a:lnB>
                  </a:tcPr>
                </a:tc>
                <a:tc>
                  <a:txBody>
                    <a:bodyPr/>
                    <a:lstStyle/>
                    <a:p>
                      <a:pPr algn="l" fontAlgn="b"/>
                      <a:endParaRPr lang="en-US" sz="1300" b="0" i="0" u="none" strike="noStrike">
                        <a:solidFill>
                          <a:srgbClr val="000000"/>
                        </a:solidFill>
                        <a:effectLst/>
                        <a:latin typeface="Times New Roman" pitchFamily="18" charset="0"/>
                        <a:cs typeface="Times New Roman" pitchFamily="18" charset="0"/>
                      </a:endParaRPr>
                    </a:p>
                  </a:txBody>
                  <a:tcPr marL="9402" marR="9402" marT="9402" marB="0" anchor="b">
                    <a:lnB w="12700" cap="flat" cmpd="sng" algn="ctr">
                      <a:solidFill>
                        <a:schemeClr val="tx1"/>
                      </a:solidFill>
                      <a:prstDash val="solid"/>
                      <a:round/>
                      <a:headEnd type="none" w="med" len="med"/>
                      <a:tailEnd type="none" w="med" len="med"/>
                    </a:lnB>
                  </a:tcPr>
                </a:tc>
                <a:tc>
                  <a:txBody>
                    <a:bodyPr/>
                    <a:lstStyle/>
                    <a:p>
                      <a:pPr algn="l" fontAlgn="b"/>
                      <a:endParaRPr lang="en-US" sz="1300" b="0" i="0" u="none" strike="noStrike">
                        <a:solidFill>
                          <a:srgbClr val="000000"/>
                        </a:solidFill>
                        <a:effectLst/>
                        <a:latin typeface="Times New Roman" pitchFamily="18" charset="0"/>
                        <a:cs typeface="Times New Roman" pitchFamily="18" charset="0"/>
                      </a:endParaRPr>
                    </a:p>
                  </a:txBody>
                  <a:tcPr marL="9402" marR="9402" marT="9402" marB="0" anchor="b">
                    <a:lnB w="12700" cap="flat" cmpd="sng" algn="ctr">
                      <a:solidFill>
                        <a:schemeClr val="tx1"/>
                      </a:solidFill>
                      <a:prstDash val="solid"/>
                      <a:round/>
                      <a:headEnd type="none" w="med" len="med"/>
                      <a:tailEnd type="none" w="med" len="med"/>
                    </a:lnB>
                  </a:tcPr>
                </a:tc>
                <a:tc>
                  <a:txBody>
                    <a:bodyPr/>
                    <a:lstStyle/>
                    <a:p>
                      <a:pPr algn="l" fontAlgn="b"/>
                      <a:endParaRPr lang="en-US" sz="1300" b="0" i="0" u="none" strike="noStrike">
                        <a:solidFill>
                          <a:srgbClr val="000000"/>
                        </a:solidFill>
                        <a:effectLst/>
                        <a:latin typeface="Times New Roman" pitchFamily="18" charset="0"/>
                        <a:cs typeface="Times New Roman" pitchFamily="18" charset="0"/>
                      </a:endParaRPr>
                    </a:p>
                  </a:txBody>
                  <a:tcPr marL="9402" marR="9402" marT="9402" marB="0" anchor="b">
                    <a:lnB w="12700" cap="flat" cmpd="sng" algn="ctr">
                      <a:solidFill>
                        <a:schemeClr val="tx1"/>
                      </a:solidFill>
                      <a:prstDash val="solid"/>
                      <a:round/>
                      <a:headEnd type="none" w="med" len="med"/>
                      <a:tailEnd type="none" w="med" len="med"/>
                    </a:lnB>
                  </a:tcPr>
                </a:tc>
                <a:tc>
                  <a:txBody>
                    <a:bodyPr/>
                    <a:lstStyle/>
                    <a:p>
                      <a:pPr algn="l" fontAlgn="b"/>
                      <a:endParaRPr lang="en-US" sz="1300" b="0" i="0" u="none" strike="noStrike">
                        <a:solidFill>
                          <a:srgbClr val="000000"/>
                        </a:solidFill>
                        <a:effectLst/>
                        <a:latin typeface="Times New Roman" pitchFamily="18" charset="0"/>
                        <a:cs typeface="Times New Roman" pitchFamily="18" charset="0"/>
                      </a:endParaRPr>
                    </a:p>
                  </a:txBody>
                  <a:tcPr marL="9402" marR="9402" marT="9402" marB="0" anchor="b">
                    <a:lnB w="12700" cap="flat" cmpd="sng" algn="ctr">
                      <a:solidFill>
                        <a:schemeClr val="tx1"/>
                      </a:solidFill>
                      <a:prstDash val="solid"/>
                      <a:round/>
                      <a:headEnd type="none" w="med" len="med"/>
                      <a:tailEnd type="none" w="med" len="med"/>
                    </a:lnB>
                  </a:tcPr>
                </a:tc>
                <a:tc>
                  <a:txBody>
                    <a:bodyPr/>
                    <a:lstStyle/>
                    <a:p>
                      <a:pPr algn="l" fontAlgn="b"/>
                      <a:endParaRPr lang="en-US" sz="1300" b="0" i="0" u="none" strike="noStrike" dirty="0">
                        <a:solidFill>
                          <a:srgbClr val="000000"/>
                        </a:solidFill>
                        <a:effectLst/>
                        <a:latin typeface="Times New Roman" pitchFamily="18" charset="0"/>
                        <a:cs typeface="Times New Roman" pitchFamily="18" charset="0"/>
                      </a:endParaRPr>
                    </a:p>
                  </a:txBody>
                  <a:tcPr marL="9402" marR="9402" marT="9402"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5824">
                <a:tc rowSpan="3">
                  <a:txBody>
                    <a:bodyPr/>
                    <a:lstStyle/>
                    <a:p>
                      <a:pPr algn="ctr" fontAlgn="ctr"/>
                      <a:r>
                        <a:rPr lang="en-US" sz="1300" b="1" i="0" u="none" strike="noStrike" dirty="0" smtClean="0">
                          <a:solidFill>
                            <a:schemeClr val="tx1"/>
                          </a:solidFill>
                          <a:effectLst/>
                          <a:latin typeface="Times New Roman" pitchFamily="18" charset="0"/>
                          <a:cs typeface="Times New Roman" pitchFamily="18" charset="0"/>
                        </a:rPr>
                        <a:t>PAYS</a:t>
                      </a:r>
                      <a:r>
                        <a:rPr lang="en-US" sz="1300" b="1" i="0" u="none" strike="noStrike" baseline="0" dirty="0" smtClean="0">
                          <a:solidFill>
                            <a:schemeClr val="tx1"/>
                          </a:solidFill>
                          <a:effectLst/>
                          <a:latin typeface="Times New Roman" pitchFamily="18" charset="0"/>
                          <a:cs typeface="Times New Roman" pitchFamily="18" charset="0"/>
                        </a:rPr>
                        <a:t> D’EXPORTATION</a:t>
                      </a:r>
                      <a:endParaRPr lang="en-US" sz="1300" b="1" i="0" u="none" strike="noStrike" dirty="0">
                        <a:solidFill>
                          <a:srgbClr val="000000"/>
                        </a:solidFill>
                        <a:effectLst/>
                        <a:latin typeface="Times New Roman" pitchFamily="18" charset="0"/>
                        <a:cs typeface="Times New Roman" pitchFamily="18" charset="0"/>
                      </a:endParaRPr>
                    </a:p>
                  </a:txBody>
                  <a:tcPr marL="9402" marR="9402" marT="94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lnSpc>
                          <a:spcPts val="1000"/>
                        </a:lnSpc>
                      </a:pPr>
                      <a:r>
                        <a:rPr lang="en-US" sz="1300" b="1" i="0" u="none" strike="noStrike" dirty="0" smtClean="0">
                          <a:solidFill>
                            <a:schemeClr val="tx1"/>
                          </a:solidFill>
                          <a:effectLst/>
                          <a:latin typeface="Times New Roman" pitchFamily="18" charset="0"/>
                          <a:cs typeface="Times New Roman" pitchFamily="18" charset="0"/>
                        </a:rPr>
                        <a:t>RENDEMENT</a:t>
                      </a:r>
                      <a:endParaRPr lang="en-US" sz="1300" b="1" i="0" u="none" strike="noStrike" dirty="0">
                        <a:solidFill>
                          <a:srgbClr val="000000"/>
                        </a:solidFill>
                        <a:effectLst/>
                        <a:latin typeface="Times New Roman" pitchFamily="18" charset="0"/>
                        <a:cs typeface="Times New Roman" pitchFamily="18" charset="0"/>
                      </a:endParaRPr>
                    </a:p>
                  </a:txBody>
                  <a:tcPr marL="9402" marR="9402" marT="94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fontAlgn="ctr">
                        <a:lnSpc>
                          <a:spcPts val="1000"/>
                        </a:lnSpc>
                      </a:pPr>
                      <a:r>
                        <a:rPr lang="en-US" sz="1300" b="1" u="none" strike="noStrike" dirty="0" smtClean="0">
                          <a:effectLst/>
                          <a:latin typeface="Times New Roman" pitchFamily="18" charset="0"/>
                          <a:cs typeface="Times New Roman" pitchFamily="18" charset="0"/>
                        </a:rPr>
                        <a:t>HUMIDITE</a:t>
                      </a:r>
                      <a:endParaRPr lang="en-US" sz="1300" b="1" i="0" u="none" strike="noStrike" dirty="0">
                        <a:solidFill>
                          <a:srgbClr val="000000"/>
                        </a:solidFill>
                        <a:effectLst/>
                        <a:latin typeface="Times New Roman" pitchFamily="18" charset="0"/>
                        <a:cs typeface="Times New Roman" pitchFamily="18" charset="0"/>
                      </a:endParaRPr>
                    </a:p>
                  </a:txBody>
                  <a:tcPr marL="9402" marR="9402" marT="94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fontAlgn="ctr">
                        <a:lnSpc>
                          <a:spcPts val="1000"/>
                        </a:lnSpc>
                      </a:pPr>
                      <a:r>
                        <a:rPr lang="en-US" sz="1300" b="1" u="none" strike="noStrike" dirty="0" smtClean="0">
                          <a:effectLst/>
                          <a:latin typeface="Times New Roman" pitchFamily="18" charset="0"/>
                          <a:cs typeface="Times New Roman" pitchFamily="18" charset="0"/>
                        </a:rPr>
                        <a:t>MATIERES</a:t>
                      </a:r>
                      <a:r>
                        <a:rPr lang="en-US" sz="1300" b="1" u="none" strike="noStrike" baseline="0" dirty="0" smtClean="0">
                          <a:effectLst/>
                          <a:latin typeface="Times New Roman" pitchFamily="18" charset="0"/>
                          <a:cs typeface="Times New Roman" pitchFamily="18" charset="0"/>
                        </a:rPr>
                        <a:t> ETRANGERES</a:t>
                      </a:r>
                      <a:endParaRPr lang="en-US" sz="1300" b="1" i="0" u="none" strike="noStrike" dirty="0">
                        <a:solidFill>
                          <a:srgbClr val="000000"/>
                        </a:solidFill>
                        <a:effectLst/>
                        <a:latin typeface="Times New Roman" pitchFamily="18" charset="0"/>
                        <a:cs typeface="Times New Roman" pitchFamily="18" charset="0"/>
                      </a:endParaRPr>
                    </a:p>
                  </a:txBody>
                  <a:tcPr marL="9402" marR="9402" marT="94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xmlns="" val="10002"/>
                  </a:ext>
                </a:extLst>
              </a:tr>
              <a:tr h="136411">
                <a:tc vMerge="1">
                  <a:txBody>
                    <a:bodyPr/>
                    <a:lstStyle/>
                    <a:p>
                      <a:endParaRPr lang="en-US"/>
                    </a:p>
                  </a:txBody>
                  <a:tcPr/>
                </a:tc>
                <a:tc gridSpan="2">
                  <a:txBody>
                    <a:bodyPr/>
                    <a:lstStyle/>
                    <a:p>
                      <a:pPr algn="ctr" fontAlgn="b">
                        <a:lnSpc>
                          <a:spcPts val="1000"/>
                        </a:lnSpc>
                      </a:pPr>
                      <a:r>
                        <a:rPr lang="en-US" sz="1300" b="1" u="none" strike="noStrike" dirty="0">
                          <a:effectLst/>
                          <a:latin typeface="Times New Roman" pitchFamily="18" charset="0"/>
                          <a:cs typeface="Times New Roman" pitchFamily="18" charset="0"/>
                        </a:rPr>
                        <a:t> ( LB/80KGS )</a:t>
                      </a:r>
                      <a:endParaRPr lang="en-US" sz="1300" b="1" i="0" u="none" strike="noStrike" dirty="0">
                        <a:solidFill>
                          <a:srgbClr val="000000"/>
                        </a:solidFill>
                        <a:effectLst/>
                        <a:latin typeface="Times New Roman" pitchFamily="18" charset="0"/>
                        <a:cs typeface="Times New Roman" pitchFamily="18" charset="0"/>
                      </a:endParaRPr>
                    </a:p>
                  </a:txBody>
                  <a:tcPr marL="9402" marR="9402" marT="9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fontAlgn="b">
                        <a:lnSpc>
                          <a:spcPts val="1000"/>
                        </a:lnSpc>
                      </a:pPr>
                      <a:r>
                        <a:rPr lang="en-US" sz="1300" b="1" u="none" strike="noStrike" dirty="0">
                          <a:effectLst/>
                          <a:latin typeface="Times New Roman" pitchFamily="18" charset="0"/>
                          <a:cs typeface="Times New Roman" pitchFamily="18" charset="0"/>
                        </a:rPr>
                        <a:t> ( % )</a:t>
                      </a:r>
                      <a:endParaRPr lang="en-US" sz="1300" b="1" i="0" u="none" strike="noStrike" dirty="0">
                        <a:solidFill>
                          <a:srgbClr val="000000"/>
                        </a:solidFill>
                        <a:effectLst/>
                        <a:latin typeface="Times New Roman" pitchFamily="18" charset="0"/>
                        <a:cs typeface="Times New Roman" pitchFamily="18" charset="0"/>
                      </a:endParaRPr>
                    </a:p>
                  </a:txBody>
                  <a:tcPr marL="9402" marR="9402" marT="9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fontAlgn="b">
                        <a:lnSpc>
                          <a:spcPts val="1000"/>
                        </a:lnSpc>
                      </a:pPr>
                      <a:r>
                        <a:rPr lang="en-US" sz="1300" b="1" u="none" strike="noStrike" dirty="0">
                          <a:effectLst/>
                          <a:latin typeface="Times New Roman" pitchFamily="18" charset="0"/>
                          <a:cs typeface="Times New Roman" pitchFamily="18" charset="0"/>
                        </a:rPr>
                        <a:t> ( % )</a:t>
                      </a:r>
                      <a:endParaRPr lang="en-US" sz="1300" b="1" i="0" u="none" strike="noStrike" dirty="0">
                        <a:solidFill>
                          <a:srgbClr val="000000"/>
                        </a:solidFill>
                        <a:effectLst/>
                        <a:latin typeface="Times New Roman" pitchFamily="18" charset="0"/>
                        <a:cs typeface="Times New Roman" pitchFamily="18" charset="0"/>
                      </a:endParaRPr>
                    </a:p>
                  </a:txBody>
                  <a:tcPr marL="9402" marR="9402" marT="9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xmlns="" val="10003"/>
                  </a:ext>
                </a:extLst>
              </a:tr>
              <a:tr h="261243">
                <a:tc vMerge="1">
                  <a:txBody>
                    <a:bodyPr/>
                    <a:lstStyle/>
                    <a:p>
                      <a:endParaRPr lang="en-US"/>
                    </a:p>
                  </a:txBody>
                  <a:tcPr/>
                </a:tc>
                <a:tc>
                  <a:txBody>
                    <a:bodyPr/>
                    <a:lstStyle/>
                    <a:p>
                      <a:pPr algn="ctr" fontAlgn="b"/>
                      <a:r>
                        <a:rPr lang="en-US" sz="1300" b="1" u="none" strike="noStrike" dirty="0">
                          <a:effectLst/>
                          <a:latin typeface="Times New Roman" pitchFamily="18" charset="0"/>
                          <a:cs typeface="Times New Roman" pitchFamily="18" charset="0"/>
                        </a:rPr>
                        <a:t>2015</a:t>
                      </a:r>
                      <a:endParaRPr lang="en-US" sz="1300" b="1" i="0" u="none" strike="noStrike" dirty="0">
                        <a:solidFill>
                          <a:srgbClr val="000000"/>
                        </a:solidFill>
                        <a:effectLst/>
                        <a:latin typeface="Times New Roman" pitchFamily="18" charset="0"/>
                        <a:cs typeface="Times New Roman" pitchFamily="18" charset="0"/>
                      </a:endParaRPr>
                    </a:p>
                  </a:txBody>
                  <a:tcPr marL="9402" marR="9402" marT="9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u="none" strike="noStrike" dirty="0">
                          <a:solidFill>
                            <a:srgbClr val="FF0000"/>
                          </a:solidFill>
                          <a:effectLst/>
                          <a:latin typeface="Times New Roman" pitchFamily="18" charset="0"/>
                          <a:cs typeface="Times New Roman" pitchFamily="18" charset="0"/>
                        </a:rPr>
                        <a:t>2016</a:t>
                      </a:r>
                      <a:endParaRPr lang="en-US" sz="1300" b="1" i="0" u="none" strike="noStrike" dirty="0">
                        <a:solidFill>
                          <a:srgbClr val="FF0000"/>
                        </a:solidFill>
                        <a:effectLst/>
                        <a:latin typeface="Times New Roman" pitchFamily="18" charset="0"/>
                        <a:cs typeface="Times New Roman" pitchFamily="18" charset="0"/>
                      </a:endParaRPr>
                    </a:p>
                  </a:txBody>
                  <a:tcPr marL="9402" marR="9402" marT="9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u="none" strike="noStrike" dirty="0">
                          <a:effectLst/>
                          <a:latin typeface="Times New Roman" pitchFamily="18" charset="0"/>
                          <a:cs typeface="Times New Roman" pitchFamily="18" charset="0"/>
                        </a:rPr>
                        <a:t>2015</a:t>
                      </a:r>
                      <a:endParaRPr lang="en-US" sz="1300" b="1" i="0" u="none" strike="noStrike" dirty="0">
                        <a:solidFill>
                          <a:srgbClr val="000000"/>
                        </a:solidFill>
                        <a:effectLst/>
                        <a:latin typeface="Times New Roman" pitchFamily="18" charset="0"/>
                        <a:cs typeface="Times New Roman" pitchFamily="18" charset="0"/>
                      </a:endParaRPr>
                    </a:p>
                  </a:txBody>
                  <a:tcPr marL="9402" marR="9402" marT="9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u="none" strike="noStrike" dirty="0">
                          <a:effectLst/>
                          <a:latin typeface="Times New Roman" pitchFamily="18" charset="0"/>
                          <a:cs typeface="Times New Roman" pitchFamily="18" charset="0"/>
                        </a:rPr>
                        <a:t>2016</a:t>
                      </a:r>
                      <a:endParaRPr lang="en-US" sz="1300" b="1" i="0" u="none" strike="noStrike" dirty="0">
                        <a:solidFill>
                          <a:srgbClr val="000000"/>
                        </a:solidFill>
                        <a:effectLst/>
                        <a:latin typeface="Times New Roman" pitchFamily="18" charset="0"/>
                        <a:cs typeface="Times New Roman" pitchFamily="18" charset="0"/>
                      </a:endParaRPr>
                    </a:p>
                  </a:txBody>
                  <a:tcPr marL="9402" marR="9402" marT="9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u="none" strike="noStrike" dirty="0">
                          <a:effectLst/>
                          <a:latin typeface="Times New Roman" pitchFamily="18" charset="0"/>
                          <a:cs typeface="Times New Roman" pitchFamily="18" charset="0"/>
                        </a:rPr>
                        <a:t>2015</a:t>
                      </a:r>
                      <a:endParaRPr lang="en-US" sz="1300" b="1" i="0" u="none" strike="noStrike" dirty="0">
                        <a:solidFill>
                          <a:srgbClr val="000000"/>
                        </a:solidFill>
                        <a:effectLst/>
                        <a:latin typeface="Times New Roman" pitchFamily="18" charset="0"/>
                        <a:cs typeface="Times New Roman" pitchFamily="18" charset="0"/>
                      </a:endParaRPr>
                    </a:p>
                  </a:txBody>
                  <a:tcPr marL="9402" marR="9402" marT="9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u="none" strike="noStrike" dirty="0">
                          <a:effectLst/>
                          <a:latin typeface="Times New Roman" pitchFamily="18" charset="0"/>
                          <a:cs typeface="Times New Roman" pitchFamily="18" charset="0"/>
                        </a:rPr>
                        <a:t>2016</a:t>
                      </a:r>
                      <a:endParaRPr lang="en-US" sz="1300" b="1" i="0" u="none" strike="noStrike" dirty="0">
                        <a:solidFill>
                          <a:srgbClr val="000000"/>
                        </a:solidFill>
                        <a:effectLst/>
                        <a:latin typeface="Times New Roman" pitchFamily="18" charset="0"/>
                        <a:cs typeface="Times New Roman" pitchFamily="18" charset="0"/>
                      </a:endParaRPr>
                    </a:p>
                  </a:txBody>
                  <a:tcPr marL="9402" marR="9402" marT="94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29182">
                <a:tc>
                  <a:txBody>
                    <a:bodyPr/>
                    <a:lstStyle/>
                    <a:p>
                      <a:pPr algn="ctr" fontAlgn="ctr"/>
                      <a:r>
                        <a:rPr lang="en-US" sz="2000" b="1" u="none" strike="noStrike" dirty="0" smtClean="0">
                          <a:solidFill>
                            <a:srgbClr val="FF0000"/>
                          </a:solidFill>
                          <a:effectLst/>
                          <a:latin typeface="Times New Roman" pitchFamily="18" charset="0"/>
                          <a:cs typeface="Times New Roman" pitchFamily="18" charset="0"/>
                        </a:rPr>
                        <a:t>COTE</a:t>
                      </a:r>
                      <a:r>
                        <a:rPr lang="en-US" sz="2000" b="1" u="none" strike="noStrike" baseline="0" dirty="0" smtClean="0">
                          <a:solidFill>
                            <a:srgbClr val="FF0000"/>
                          </a:solidFill>
                          <a:effectLst/>
                          <a:latin typeface="Times New Roman" pitchFamily="18" charset="0"/>
                          <a:cs typeface="Times New Roman" pitchFamily="18" charset="0"/>
                        </a:rPr>
                        <a:t> D’IVOIRE</a:t>
                      </a:r>
                      <a:endParaRPr lang="en-US" sz="2000" b="1" i="0" u="none" strike="noStrike" dirty="0">
                        <a:solidFill>
                          <a:srgbClr val="FF0000"/>
                        </a:solidFill>
                        <a:effectLst/>
                        <a:latin typeface="Times New Roman" pitchFamily="18" charset="0"/>
                        <a:cs typeface="Times New Roman" pitchFamily="18" charset="0"/>
                      </a:endParaRPr>
                    </a:p>
                  </a:txBody>
                  <a:tcPr marL="9402" marR="9402" marT="94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chemeClr val="tx1"/>
                          </a:solidFill>
                          <a:effectLst/>
                          <a:latin typeface="Times New Roman"/>
                        </a:rPr>
                        <a:t>45 – 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FF0000"/>
                          </a:solidFill>
                          <a:effectLst/>
                          <a:latin typeface="Times New Roman"/>
                        </a:rPr>
                        <a:t>39 - 48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chemeClr val="tx1"/>
                          </a:solidFill>
                          <a:effectLst/>
                          <a:latin typeface="Times New Roman"/>
                        </a:rPr>
                        <a:t>9 – 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FF0000"/>
                          </a:solidFill>
                          <a:effectLst/>
                          <a:latin typeface="Times New Roman"/>
                        </a:rPr>
                        <a:t>9 – 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chemeClr val="tx1"/>
                          </a:solidFill>
                          <a:effectLst/>
                          <a:latin typeface="Times New Roman"/>
                        </a:rPr>
                        <a:t>0.2 – 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FF0000"/>
                          </a:solidFill>
                          <a:effectLst/>
                          <a:latin typeface="Times New Roman"/>
                        </a:rPr>
                        <a:t>0.2 – 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29182">
                <a:tc>
                  <a:txBody>
                    <a:bodyPr/>
                    <a:lstStyle/>
                    <a:p>
                      <a:pPr algn="ctr" fontAlgn="ctr"/>
                      <a:r>
                        <a:rPr lang="en-US" sz="2000" b="1" u="none" strike="noStrike" dirty="0" smtClean="0">
                          <a:solidFill>
                            <a:srgbClr val="0070C0"/>
                          </a:solidFill>
                          <a:effectLst/>
                          <a:latin typeface="Times New Roman" pitchFamily="18" charset="0"/>
                          <a:cs typeface="Times New Roman" pitchFamily="18" charset="0"/>
                        </a:rPr>
                        <a:t>CAMBODGE</a:t>
                      </a:r>
                      <a:endParaRPr lang="en-US" sz="2000" b="1" i="0" u="none" strike="noStrike" dirty="0">
                        <a:solidFill>
                          <a:srgbClr val="0070C0"/>
                        </a:solidFill>
                        <a:effectLst/>
                        <a:latin typeface="Times New Roman" pitchFamily="18" charset="0"/>
                        <a:cs typeface="Times New Roman" pitchFamily="18" charset="0"/>
                      </a:endParaRPr>
                    </a:p>
                  </a:txBody>
                  <a:tcPr marL="9402" marR="9402" marT="94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0070C0"/>
                          </a:solidFill>
                          <a:effectLst/>
                          <a:latin typeface="Times New Roman"/>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0070C0"/>
                          </a:solidFill>
                          <a:effectLst/>
                          <a:latin typeface="Times New Roman"/>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vi-VN" sz="2000" b="0" i="0" u="none" strike="noStrike" dirty="0">
                          <a:solidFill>
                            <a:srgbClr val="0070C0"/>
                          </a:solidFill>
                          <a:effectLst/>
                          <a:latin typeface="Times New Roman"/>
                        </a:rPr>
                        <a:t>16 (</a:t>
                      </a:r>
                      <a:r>
                        <a:rPr lang="en-US" sz="2000" b="0" i="0" u="none" strike="noStrike" dirty="0" err="1" smtClean="0">
                          <a:solidFill>
                            <a:srgbClr val="0070C0"/>
                          </a:solidFill>
                          <a:effectLst/>
                          <a:latin typeface="Times New Roman"/>
                        </a:rPr>
                        <a:t>frais</a:t>
                      </a:r>
                      <a:r>
                        <a:rPr lang="vi-VN" sz="2000" b="0" i="0" u="none" strike="noStrike" dirty="0" smtClean="0">
                          <a:solidFill>
                            <a:srgbClr val="0070C0"/>
                          </a:solidFill>
                          <a:effectLst/>
                          <a:latin typeface="Times New Roman"/>
                        </a:rPr>
                        <a:t>)</a:t>
                      </a:r>
                      <a:endParaRPr lang="vi-VN" sz="2000" b="0" i="0" u="none" strike="noStrike" dirty="0">
                        <a:solidFill>
                          <a:srgbClr val="0070C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vi-VN" sz="2000" b="0" i="0" u="none" strike="noStrike" dirty="0">
                          <a:solidFill>
                            <a:srgbClr val="0070C0"/>
                          </a:solidFill>
                          <a:effectLst/>
                          <a:latin typeface="Times New Roman"/>
                        </a:rPr>
                        <a:t>16 (</a:t>
                      </a:r>
                      <a:r>
                        <a:rPr lang="en-US" sz="2000" b="0" i="0" u="none" strike="noStrike" dirty="0" err="1" smtClean="0">
                          <a:solidFill>
                            <a:srgbClr val="0070C0"/>
                          </a:solidFill>
                          <a:effectLst/>
                          <a:latin typeface="Times New Roman"/>
                        </a:rPr>
                        <a:t>frais</a:t>
                      </a:r>
                      <a:r>
                        <a:rPr lang="vi-VN" sz="2000" b="0" i="0" u="none" strike="noStrike" dirty="0" smtClean="0">
                          <a:solidFill>
                            <a:srgbClr val="0070C0"/>
                          </a:solidFill>
                          <a:effectLst/>
                          <a:latin typeface="Times New Roman"/>
                        </a:rPr>
                        <a:t>)</a:t>
                      </a:r>
                      <a:endParaRPr lang="vi-VN" sz="2000" b="0" i="0" u="none" strike="noStrike" dirty="0">
                        <a:solidFill>
                          <a:srgbClr val="0070C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0070C0"/>
                          </a:solidFill>
                          <a:effectLst/>
                          <a:latin typeface="Times New Roman"/>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0070C0"/>
                          </a:solidFill>
                          <a:effectLst/>
                          <a:latin typeface="Times New Roman"/>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29182">
                <a:tc>
                  <a:txBody>
                    <a:bodyPr/>
                    <a:lstStyle/>
                    <a:p>
                      <a:pPr algn="ctr" fontAlgn="ctr"/>
                      <a:r>
                        <a:rPr lang="en-US" sz="2000" b="1" u="none" strike="noStrike" dirty="0">
                          <a:solidFill>
                            <a:srgbClr val="FF0000"/>
                          </a:solidFill>
                          <a:effectLst/>
                          <a:latin typeface="Times New Roman" pitchFamily="18" charset="0"/>
                          <a:cs typeface="Times New Roman" pitchFamily="18" charset="0"/>
                        </a:rPr>
                        <a:t>NIGERIA</a:t>
                      </a:r>
                      <a:endParaRPr lang="en-US" sz="2000" b="1" i="0" u="none" strike="noStrike" dirty="0">
                        <a:solidFill>
                          <a:srgbClr val="FF0000"/>
                        </a:solidFill>
                        <a:effectLst/>
                        <a:latin typeface="Times New Roman" pitchFamily="18" charset="0"/>
                        <a:cs typeface="Times New Roman" pitchFamily="18" charset="0"/>
                      </a:endParaRPr>
                    </a:p>
                  </a:txBody>
                  <a:tcPr marL="9402" marR="9402" marT="94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chemeClr val="tx1"/>
                          </a:solidFill>
                          <a:effectLst/>
                          <a:latin typeface="Times New Roman"/>
                        </a:rPr>
                        <a:t>44 – 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FF0000"/>
                          </a:solidFill>
                          <a:effectLst/>
                          <a:latin typeface="Times New Roman"/>
                        </a:rPr>
                        <a:t>33 – 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chemeClr val="tx1"/>
                          </a:solidFill>
                          <a:effectLst/>
                          <a:latin typeface="Times New Roman"/>
                        </a:rPr>
                        <a:t>9 – 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FF0000"/>
                          </a:solidFill>
                          <a:effectLst/>
                          <a:latin typeface="Times New Roman"/>
                        </a:rPr>
                        <a:t>9 – 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chemeClr val="tx1"/>
                          </a:solidFill>
                          <a:effectLst/>
                          <a:latin typeface="Times New Roman"/>
                        </a:rPr>
                        <a:t>0.2 – 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FF0000"/>
                          </a:solidFill>
                          <a:effectLst/>
                          <a:latin typeface="Times New Roman"/>
                        </a:rPr>
                        <a:t>0.2 – 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429182">
                <a:tc>
                  <a:txBody>
                    <a:bodyPr/>
                    <a:lstStyle/>
                    <a:p>
                      <a:pPr algn="ctr" fontAlgn="ctr"/>
                      <a:r>
                        <a:rPr lang="en-US" sz="2000" b="1" u="none" strike="noStrike" dirty="0">
                          <a:solidFill>
                            <a:srgbClr val="FF0000"/>
                          </a:solidFill>
                          <a:effectLst/>
                          <a:latin typeface="Times New Roman" pitchFamily="18" charset="0"/>
                          <a:cs typeface="Times New Roman" pitchFamily="18" charset="0"/>
                        </a:rPr>
                        <a:t>GHANA</a:t>
                      </a:r>
                      <a:endParaRPr lang="en-US" sz="2000" b="1" i="0" u="none" strike="noStrike" dirty="0">
                        <a:solidFill>
                          <a:srgbClr val="FF0000"/>
                        </a:solidFill>
                        <a:effectLst/>
                        <a:latin typeface="Times New Roman" pitchFamily="18" charset="0"/>
                        <a:cs typeface="Times New Roman" pitchFamily="18" charset="0"/>
                      </a:endParaRPr>
                    </a:p>
                  </a:txBody>
                  <a:tcPr marL="9402" marR="9402" marT="94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chemeClr val="tx1"/>
                          </a:solidFill>
                          <a:effectLst/>
                          <a:latin typeface="Times New Roman"/>
                        </a:rPr>
                        <a:t>45 -  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FF0000"/>
                          </a:solidFill>
                          <a:effectLst/>
                          <a:latin typeface="Times New Roman"/>
                        </a:rPr>
                        <a:t>45 -49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chemeClr val="tx1"/>
                          </a:solidFill>
                          <a:effectLst/>
                          <a:latin typeface="Times New Roman"/>
                        </a:rPr>
                        <a:t>9 – 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FF0000"/>
                          </a:solidFill>
                          <a:effectLst/>
                          <a:latin typeface="Times New Roman"/>
                        </a:rPr>
                        <a:t>9 – 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chemeClr val="tx1"/>
                          </a:solidFill>
                          <a:effectLst/>
                          <a:latin typeface="Times New Roman"/>
                        </a:rPr>
                        <a:t>0.2 – 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FF0000"/>
                          </a:solidFill>
                          <a:effectLst/>
                          <a:latin typeface="Times New Roman"/>
                        </a:rPr>
                        <a:t>0.1 – 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474142">
                <a:tc>
                  <a:txBody>
                    <a:bodyPr/>
                    <a:lstStyle/>
                    <a:p>
                      <a:pPr algn="ctr" fontAlgn="ctr"/>
                      <a:r>
                        <a:rPr lang="en-US" sz="2000" b="1" u="none" strike="noStrike" dirty="0" smtClean="0">
                          <a:solidFill>
                            <a:srgbClr val="FF0000"/>
                          </a:solidFill>
                          <a:effectLst/>
                          <a:latin typeface="Times New Roman" pitchFamily="18" charset="0"/>
                          <a:cs typeface="Times New Roman" pitchFamily="18" charset="0"/>
                        </a:rPr>
                        <a:t>GUINEE </a:t>
                      </a:r>
                      <a:r>
                        <a:rPr lang="en-US" sz="2000" b="1" u="none" strike="noStrike" dirty="0">
                          <a:solidFill>
                            <a:srgbClr val="FF0000"/>
                          </a:solidFill>
                          <a:effectLst/>
                          <a:latin typeface="Times New Roman" pitchFamily="18" charset="0"/>
                          <a:cs typeface="Times New Roman" pitchFamily="18" charset="0"/>
                        </a:rPr>
                        <a:t>BISSAU</a:t>
                      </a:r>
                      <a:endParaRPr lang="en-US" sz="2000" b="1" i="0" u="none" strike="noStrike" dirty="0">
                        <a:solidFill>
                          <a:srgbClr val="FF0000"/>
                        </a:solidFill>
                        <a:effectLst/>
                        <a:latin typeface="Times New Roman" pitchFamily="18" charset="0"/>
                        <a:cs typeface="Times New Roman" pitchFamily="18" charset="0"/>
                      </a:endParaRPr>
                    </a:p>
                  </a:txBody>
                  <a:tcPr marL="9402" marR="9402" marT="94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chemeClr val="tx1"/>
                          </a:solidFill>
                          <a:effectLst/>
                          <a:latin typeface="Times New Roman"/>
                        </a:rPr>
                        <a:t>50 – 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FF0000"/>
                          </a:solidFill>
                          <a:effectLst/>
                          <a:latin typeface="Times New Roman"/>
                        </a:rPr>
                        <a:t>49 – 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chemeClr val="tx1"/>
                          </a:solidFill>
                          <a:effectLst/>
                          <a:latin typeface="Times New Roman"/>
                        </a:rPr>
                        <a:t>9 – 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FF0000"/>
                          </a:solidFill>
                          <a:effectLst/>
                          <a:latin typeface="Times New Roman"/>
                        </a:rPr>
                        <a:t>9 – 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chemeClr val="tx1"/>
                          </a:solidFill>
                          <a:effectLst/>
                          <a:latin typeface="Times New Roman"/>
                        </a:rPr>
                        <a:t>0.2 – 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FF0000"/>
                          </a:solidFill>
                          <a:effectLst/>
                          <a:latin typeface="Times New Roman"/>
                        </a:rPr>
                        <a:t>0.1 – 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429182">
                <a:tc>
                  <a:txBody>
                    <a:bodyPr/>
                    <a:lstStyle/>
                    <a:p>
                      <a:pPr algn="ctr" fontAlgn="ctr"/>
                      <a:r>
                        <a:rPr lang="en-US" sz="2000" b="1" u="none" strike="noStrike" dirty="0" smtClean="0">
                          <a:effectLst/>
                          <a:latin typeface="Times New Roman" pitchFamily="18" charset="0"/>
                          <a:cs typeface="Times New Roman" pitchFamily="18" charset="0"/>
                        </a:rPr>
                        <a:t>TANZANIE</a:t>
                      </a:r>
                      <a:endParaRPr lang="en-US" sz="2000" b="1" i="0" u="none" strike="noStrike" dirty="0">
                        <a:solidFill>
                          <a:srgbClr val="000000"/>
                        </a:solidFill>
                        <a:effectLst/>
                        <a:latin typeface="Times New Roman" pitchFamily="18" charset="0"/>
                        <a:cs typeface="Times New Roman" pitchFamily="18" charset="0"/>
                      </a:endParaRPr>
                    </a:p>
                  </a:txBody>
                  <a:tcPr marL="9402" marR="9402" marT="94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a:rPr>
                        <a:t>51 – 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FF0000"/>
                          </a:solidFill>
                          <a:effectLst/>
                          <a:latin typeface="Times New Roman"/>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a:rPr>
                        <a:t>9 – 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chemeClr val="tx1"/>
                          </a:solidFill>
                          <a:effectLst/>
                          <a:latin typeface="Times New Roman"/>
                        </a:rPr>
                        <a:t>0.2 – 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429182">
                <a:tc>
                  <a:txBody>
                    <a:bodyPr/>
                    <a:lstStyle/>
                    <a:p>
                      <a:pPr algn="ctr" fontAlgn="ctr"/>
                      <a:r>
                        <a:rPr lang="en-US" sz="2000" b="1" u="none" strike="noStrike" dirty="0" smtClean="0">
                          <a:solidFill>
                            <a:srgbClr val="0070C0"/>
                          </a:solidFill>
                          <a:effectLst/>
                          <a:latin typeface="Times New Roman" pitchFamily="18" charset="0"/>
                          <a:cs typeface="Times New Roman" pitchFamily="18" charset="0"/>
                        </a:rPr>
                        <a:t>INDONESIE</a:t>
                      </a:r>
                      <a:endParaRPr lang="en-US" sz="2000" b="1" i="0" u="none" strike="noStrike" dirty="0">
                        <a:solidFill>
                          <a:srgbClr val="0070C0"/>
                        </a:solidFill>
                        <a:effectLst/>
                        <a:latin typeface="Times New Roman" pitchFamily="18" charset="0"/>
                        <a:cs typeface="Times New Roman" pitchFamily="18" charset="0"/>
                      </a:endParaRPr>
                    </a:p>
                  </a:txBody>
                  <a:tcPr marL="9402" marR="9402" marT="94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0070C0"/>
                          </a:solidFill>
                          <a:effectLst/>
                          <a:latin typeface="Times New Roman"/>
                        </a:rPr>
                        <a:t>49 - 54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0070C0"/>
                          </a:solidFill>
                          <a:effectLst/>
                          <a:latin typeface="Times New Roman"/>
                        </a:rPr>
                        <a:t>50 - 54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0070C0"/>
                          </a:solidFill>
                          <a:effectLst/>
                          <a:latin typeface="Times New Roman"/>
                        </a:rPr>
                        <a:t>9 – 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0070C0"/>
                          </a:solidFill>
                          <a:effectLst/>
                          <a:latin typeface="Times New Roman"/>
                        </a:rPr>
                        <a:t>9 - 10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0070C0"/>
                          </a:solidFill>
                          <a:effectLst/>
                          <a:latin typeface="Times New Roman"/>
                        </a:rPr>
                        <a:t>0.1 – 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0070C0"/>
                          </a:solidFill>
                          <a:effectLst/>
                          <a:latin typeface="Times New Roman"/>
                        </a:rPr>
                        <a:t>0.1 - 0.2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4" name="Content Placeholder 1"/>
          <p:cNvSpPr>
            <a:spLocks noGrp="1"/>
          </p:cNvSpPr>
          <p:nvPr>
            <p:ph sz="half" idx="1"/>
          </p:nvPr>
        </p:nvSpPr>
        <p:spPr>
          <a:xfrm>
            <a:off x="228600" y="6324600"/>
            <a:ext cx="8763000" cy="304800"/>
          </a:xfrm>
        </p:spPr>
        <p:txBody>
          <a:bodyPr/>
          <a:lstStyle/>
          <a:p>
            <a:pPr marL="0" indent="0" algn="just" eaLnBrk="1" hangingPunct="1">
              <a:buNone/>
            </a:pPr>
            <a:r>
              <a:rPr lang="en-US" altLang="en-US" sz="1400" b="1" dirty="0">
                <a:latin typeface="Times New Roman" panose="02020603050405020304" pitchFamily="18" charset="0"/>
                <a:cs typeface="Times New Roman" panose="02020603050405020304" pitchFamily="18" charset="0"/>
              </a:rPr>
              <a:t>(Source: </a:t>
            </a:r>
            <a:r>
              <a:rPr lang="en-US" sz="1400" b="1" dirty="0" err="1">
                <a:solidFill>
                  <a:srgbClr val="000000"/>
                </a:solidFill>
                <a:latin typeface="Times New Roman" pitchFamily="18" charset="0"/>
                <a:cs typeface="Times New Roman" pitchFamily="18" charset="0"/>
              </a:rPr>
              <a:t>Vinacontrol</a:t>
            </a:r>
            <a:r>
              <a:rPr lang="en-US" altLang="en-US" sz="1400" b="1" dirty="0">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sz="2400"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endParaRPr lang="en-US" alt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6200" y="115570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err="1" smtClean="0">
                <a:latin typeface="Times New Roman" panose="02020603050405020304" pitchFamily="18" charset="0"/>
                <a:cs typeface="Times New Roman" panose="02020603050405020304" pitchFamily="18" charset="0"/>
              </a:rPr>
              <a:t>Légèrement</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moisis</a:t>
            </a:r>
            <a:endParaRPr lang="en-US" altLang="en-US" sz="2800" dirty="0">
              <a:latin typeface="Times New Roman" panose="02020603050405020304" pitchFamily="18" charset="0"/>
              <a:cs typeface="Times New Roman" panose="02020603050405020304" pitchFamily="18" charset="0"/>
            </a:endParaRPr>
          </a:p>
        </p:txBody>
      </p:sp>
      <p:pic>
        <p:nvPicPr>
          <p:cNvPr id="10243"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1755775"/>
            <a:ext cx="329247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3" descr="IMG_068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25" y="1755775"/>
            <a:ext cx="329247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14681811_1793032917648552_1364624365294627246_n"/>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725" y="4191000"/>
            <a:ext cx="329247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14681811_1793032917648552_1364624365294627246_n"/>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194175"/>
            <a:ext cx="329247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TotalTime>
  <Words>966</Words>
  <Application>Microsoft Office PowerPoint</Application>
  <PresentationFormat>On-screen Show (4:3)</PresentationFormat>
  <Paragraphs>324</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Tahoma</vt:lpstr>
      <vt:lpstr>Times New Roman</vt:lpstr>
      <vt:lpstr>Wingdings 2</vt:lpstr>
      <vt:lpstr>Office Theme</vt:lpstr>
      <vt:lpstr>Chart</vt:lpstr>
      <vt:lpstr>PowerPoint Presentation</vt:lpstr>
      <vt:lpstr>I. IMPORTATIONS DES NOIX BRUTES AU VIETNAM EN 2016  1. Quantité, chiffres d’affaires, prix moyen  2. Marchés d’Importation   3. Principaux Importateurs   4. Qualité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COMMENT CONTROLER LA QUALITE DE FACON PLUS STRICTE POUR LA SAISON 2017  1. Contrôle du taux d’humidité La noix de cajou brute doit être bien séchée pour obtenir une humidité inférieure à 10% avant l’empotage  2. Contrôle du stockage La noix de cajou brute doit être entreposée dans de bonnes conditions de la récolte à l'exportation  </vt:lpstr>
      <vt:lpstr>III. PREVISIONS DE LA SAISON VIETNAM-CAMBODGE 2017   </vt:lpstr>
      <vt:lpstr>- La saison survient avec 1 mois de retard  - Une bonne saison en termes de qualité et de quantité</vt:lpstr>
      <vt:lpstr>PowerPoint Presentation</vt:lpstr>
      <vt:lpstr>PowerPoint Presentation</vt:lpstr>
      <vt:lpstr>PowerPoint Presentation</vt:lpstr>
      <vt:lpstr>ANACARDIER AU CAMBODGE – IMAGE REELLE </vt:lpstr>
      <vt:lpstr>ANACARDIER A BINH PHUOC, VIETNAM – IMAGE REELLE </vt:lpstr>
      <vt:lpstr>ANACARDIER A BINH PHUOC, VIETNAM – IMAGE REELLE </vt:lpstr>
      <vt:lpstr>ANACARDIER A BINH PHUOC, VIETNAM – IMAGE REELLE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dc:creator>
  <cp:lastModifiedBy>HI</cp:lastModifiedBy>
  <cp:revision>127</cp:revision>
  <cp:lastPrinted>2017-02-08T08:57:45Z</cp:lastPrinted>
  <dcterms:created xsi:type="dcterms:W3CDTF">2016-11-01T07:49:26Z</dcterms:created>
  <dcterms:modified xsi:type="dcterms:W3CDTF">2017-02-20T15:13:23Z</dcterms:modified>
</cp:coreProperties>
</file>