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80" r:id="rId4"/>
    <p:sldId id="285" r:id="rId5"/>
    <p:sldId id="258" r:id="rId6"/>
    <p:sldId id="286" r:id="rId7"/>
    <p:sldId id="287" r:id="rId8"/>
    <p:sldId id="283" r:id="rId9"/>
    <p:sldId id="261" r:id="rId10"/>
    <p:sldId id="262" r:id="rId11"/>
    <p:sldId id="266" r:id="rId12"/>
    <p:sldId id="293" r:id="rId13"/>
    <p:sldId id="289" r:id="rId14"/>
    <p:sldId id="300" r:id="rId15"/>
    <p:sldId id="291" r:id="rId16"/>
    <p:sldId id="299" r:id="rId17"/>
    <p:sldId id="292" r:id="rId18"/>
    <p:sldId id="290" r:id="rId19"/>
    <p:sldId id="294" r:id="rId20"/>
    <p:sldId id="298" r:id="rId21"/>
    <p:sldId id="297" r:id="rId22"/>
    <p:sldId id="279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5835" autoAdjust="0"/>
  </p:normalViewPr>
  <p:slideViewPr>
    <p:cSldViewPr>
      <p:cViewPr varScale="1">
        <p:scale>
          <a:sx n="38" d="100"/>
          <a:sy n="3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9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75E0-56B6-47E5-8F4A-91C9FA5C612C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E187-CFEC-475B-B99C-0C5686B0F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5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B1DA-F51E-4C1F-9514-9E1AE8CB70D7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68E2-0070-4D3D-9324-8019ABBBA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3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43D6-734B-47EA-9AB8-F98768D9EFC9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513F-1E77-46D6-820D-E30C2D83F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E29C-8AC1-4828-8E18-5A05CA245D76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6086-44AF-46C5-B89F-D6855A0B7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7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B07C-82F8-47A9-8281-FEFD63659B10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DFAE-BD0C-435C-8BE0-CD3F14EFF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EA871-EB53-439A-BFB0-00348DB5FFD6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03AA-6417-4FEF-A496-A158F4744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4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860D-89D3-4EE2-AAFE-A6BC7A726774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DC2A-D774-480D-8FFE-EDE18321F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6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FCC1-DD3F-4277-9FBB-321D9740CBE3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E4070-B4F1-4684-BB9C-296064344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6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346B-CABA-46C0-A76F-DA496BE9A519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153B-23F8-4634-8DD3-DE1C935DD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A811-3A81-446A-86B1-C381922B4067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8654-1F00-4BE5-B1C0-A04704DF9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1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4219-B698-48F7-8DD6-D747EA9892CE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99A3-338E-42A1-AEFE-E1C9E02C7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7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FA7417-9A16-4CC0-A897-7BAD60FCB0A2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35549-4D69-4CCA-95BB-E2C287F88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@caophat.com.vn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aophat.com.v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571500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VIETNAM’S RAW CASHEW IMPORT 2016, 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RAW CASHEW QUALITY CONTROL SOLUTIONS,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VIETNAM-CAMBODIA 2017 SEASON  FORECAST</a:t>
            </a:r>
            <a:endParaRPr lang="en-US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latin typeface="+mj-lt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latin typeface="+mj-lt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latin typeface="+mj-lt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Singapore,  Feb. 09</a:t>
            </a:r>
            <a:r>
              <a:rPr lang="en-US" b="1" i="1" baseline="300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th</a:t>
            </a:r>
            <a:r>
              <a:rPr lang="en-US" b="1" i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, 2017</a:t>
            </a:r>
            <a:endParaRPr lang="en-US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Speaker:  Mr. Cao Thuc Uy</a:t>
            </a:r>
            <a:endParaRPr lang="en-US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Director – CAO PHAT CO., LTD</a:t>
            </a:r>
            <a:endParaRPr lang="en-US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5562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Heavy mold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14666269_857291307740593_2867071585305005729_n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828800"/>
            <a:ext cx="32924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14713566_304428419944434_428829181312369462_n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2924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14632824_194872354284380_4712504004259725922_n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267200"/>
            <a:ext cx="32924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14690874_304428506611092_5466853647537826629_n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2924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55626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Sprout, damaged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2" descr="14615767_1194600433934729_377236120282288522_o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752600"/>
            <a:ext cx="32924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Description: Description: C:\Users\Hoang Tu Gian\Desktop\hu hong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752600"/>
            <a:ext cx="32924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Description: https://scontent-hkg3-1.xx.fbcdn.net/t31.0-8/14615767_1194600433934729_377236120282288522_o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t="36061" r="10896" b="30453"/>
          <a:stretch>
            <a:fillRect/>
          </a:stretch>
        </p:blipFill>
        <p:spPr bwMode="auto">
          <a:xfrm>
            <a:off x="4960938" y="4267200"/>
            <a:ext cx="32908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14700880_1194600207268085_6109010785638878587_o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343400"/>
            <a:ext cx="3360737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5410200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FF0000"/>
                </a:solidFill>
              </a:rPr>
              <a:t>II. HOW TO CONTROL QUALITY MORE  STRICTLY IN 2017 SEASON</a:t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	</a:t>
            </a:r>
            <a:r>
              <a:rPr lang="en-US" altLang="en-US" sz="3500" dirty="0">
                <a:solidFill>
                  <a:srgbClr val="FF0000"/>
                </a:solidFill>
              </a:rPr>
              <a:t>1. Moisture Control</a:t>
            </a:r>
            <a:br>
              <a:rPr lang="en-US" altLang="en-US" sz="3500" dirty="0">
                <a:solidFill>
                  <a:srgbClr val="FF0000"/>
                </a:solidFill>
              </a:rPr>
            </a:br>
            <a:r>
              <a:rPr lang="en-US" altLang="en-US" sz="3500" dirty="0"/>
              <a:t>Raw cashew must be well dried to get moisture below 10% before stuffing</a:t>
            </a:r>
            <a:br>
              <a:rPr lang="en-US" altLang="en-US" sz="3500" dirty="0"/>
            </a:br>
            <a:br>
              <a:rPr lang="en-US" altLang="en-US" sz="3500" dirty="0">
                <a:solidFill>
                  <a:srgbClr val="FF0000"/>
                </a:solidFill>
              </a:rPr>
            </a:br>
            <a:r>
              <a:rPr lang="en-US" altLang="en-US" sz="3500" dirty="0">
                <a:solidFill>
                  <a:srgbClr val="FF0000"/>
                </a:solidFill>
              </a:rPr>
              <a:t>	2. Storage Control</a:t>
            </a:r>
            <a:br>
              <a:rPr lang="en-US" altLang="en-US" sz="3500" dirty="0">
                <a:solidFill>
                  <a:srgbClr val="FF0000"/>
                </a:solidFill>
              </a:rPr>
            </a:br>
            <a:r>
              <a:rPr lang="en-US" altLang="en-US" sz="3500" dirty="0"/>
              <a:t>Raw cashew must be stored in good condition from harvest to export </a:t>
            </a:r>
            <a:br>
              <a:rPr lang="en-US" altLang="en-US" sz="3500" dirty="0"/>
            </a:br>
            <a:r>
              <a:rPr lang="en-US" altLang="en-US" sz="3500" dirty="0">
                <a:solidFill>
                  <a:srgbClr val="FF0000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48768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FF0000"/>
                </a:solidFill>
              </a:rPr>
              <a:t>III. VIETNAM-CAMBODIA 2017 SEASON FORECAST</a:t>
            </a:r>
            <a:br>
              <a:rPr lang="en-US" altLang="en-US" dirty="0">
                <a:solidFill>
                  <a:srgbClr val="FF0000"/>
                </a:solidFill>
              </a:rPr>
            </a:br>
            <a:br>
              <a:rPr lang="en-US" altLang="en-US" dirty="0">
                <a:solidFill>
                  <a:srgbClr val="FF0000"/>
                </a:solidFill>
              </a:rPr>
            </a:br>
            <a:br>
              <a:rPr lang="en-US" altLang="en-US" dirty="0">
                <a:solidFill>
                  <a:srgbClr val="FF0000"/>
                </a:solidFill>
              </a:rPr>
            </a:b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2989263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48768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F0000"/>
                </a:solidFill>
              </a:rPr>
              <a:t>- Season comes late 1 month</a:t>
            </a:r>
            <a:br>
              <a:rPr lang="en-US" altLang="en-US" sz="4000" b="1" dirty="0">
                <a:solidFill>
                  <a:srgbClr val="FF0000"/>
                </a:solidFill>
              </a:rPr>
            </a:br>
            <a:br>
              <a:rPr lang="en-US" altLang="en-US" sz="4000" b="1" dirty="0">
                <a:solidFill>
                  <a:srgbClr val="FF0000"/>
                </a:solidFill>
              </a:rPr>
            </a:br>
            <a:r>
              <a:rPr lang="en-US" altLang="en-US" sz="4000" b="1" dirty="0">
                <a:solidFill>
                  <a:srgbClr val="FF0000"/>
                </a:solidFill>
              </a:rPr>
              <a:t>- A good season in quality and quantity</a:t>
            </a:r>
          </a:p>
        </p:txBody>
      </p:sp>
    </p:spTree>
    <p:extLst>
      <p:ext uri="{BB962C8B-B14F-4D97-AF65-F5344CB8AC3E}">
        <p14:creationId xmlns:p14="http://schemas.microsoft.com/office/powerpoint/2010/main" val="125414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14400" y="914400"/>
            <a:ext cx="8229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500" b="1">
                <a:solidFill>
                  <a:srgbClr val="FF0000"/>
                </a:solidFill>
              </a:rPr>
              <a:t>VIETNAM – CAMBODIA CASHEW SEASON IS COMING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886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3825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352746" y="897133"/>
            <a:ext cx="6629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500" b="1" dirty="0">
                <a:solidFill>
                  <a:srgbClr val="FF0000"/>
                </a:solidFill>
              </a:rPr>
              <a:t>CASHEW TREE IN CAMBODIA – REAL PICTURE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527175"/>
            <a:ext cx="380841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600200" y="914400"/>
            <a:ext cx="6629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500" b="1" dirty="0">
                <a:solidFill>
                  <a:srgbClr val="FF0000"/>
                </a:solidFill>
              </a:rPr>
              <a:t>CASHEW TREE IN CAMBODIA – REAL PICTURE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69963"/>
            <a:ext cx="8229600" cy="762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CASHEW TREE IN CAMBODIA – REAL PICTURE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 r="32692" b="22250"/>
          <a:stretch>
            <a:fillRect/>
          </a:stretch>
        </p:blipFill>
        <p:spPr bwMode="auto">
          <a:xfrm>
            <a:off x="457200" y="1350963"/>
            <a:ext cx="8001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762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CASHEW TREE IN BINH PHUOC, VIETNAM – REAL PICTURE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9459" name="A7E15ECF-A13C-4CE8-BAF6-D8A343BE261B" descr="A7E15ECF-A13C-4CE8-BAF6-D8A343BE26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056063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A7E15ECF-A13C-4CE8-BAF6-D8A343BE261B" descr="A7E15ECF-A13C-4CE8-BAF6-D8A343BE26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t="36633" r="28609" b="34074"/>
          <a:stretch>
            <a:fillRect/>
          </a:stretch>
        </p:blipFill>
        <p:spPr bwMode="auto">
          <a:xfrm>
            <a:off x="533400" y="2078037"/>
            <a:ext cx="3783013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5410200"/>
          </a:xfrm>
        </p:spPr>
        <p:txBody>
          <a:bodyPr/>
          <a:lstStyle/>
          <a:p>
            <a:pPr algn="l" eaLnBrk="1" hangingPunct="1"/>
            <a:r>
              <a:rPr lang="en-US" altLang="en-US" sz="3500">
                <a:solidFill>
                  <a:srgbClr val="FF0000"/>
                </a:solidFill>
              </a:rPr>
              <a:t>I. VIETNAM’S RAW CASHEW IMPORT 2016</a:t>
            </a:r>
            <a:br>
              <a:rPr lang="en-US" altLang="en-US" sz="3500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	</a:t>
            </a:r>
            <a:r>
              <a:rPr lang="en-US" altLang="en-US" sz="3500">
                <a:solidFill>
                  <a:srgbClr val="FF0000"/>
                </a:solidFill>
              </a:rPr>
              <a:t>1. Quantity, turnover, average price</a:t>
            </a:r>
            <a:br>
              <a:rPr lang="en-US" altLang="en-US" sz="3500">
                <a:solidFill>
                  <a:srgbClr val="FF0000"/>
                </a:solidFill>
              </a:rPr>
            </a:br>
            <a:br>
              <a:rPr lang="en-US" altLang="en-US" sz="3500">
                <a:solidFill>
                  <a:srgbClr val="FF0000"/>
                </a:solidFill>
              </a:rPr>
            </a:br>
            <a:r>
              <a:rPr lang="en-US" altLang="en-US" sz="3500">
                <a:solidFill>
                  <a:srgbClr val="FF0000"/>
                </a:solidFill>
              </a:rPr>
              <a:t>	2. Import Markets </a:t>
            </a:r>
            <a:br>
              <a:rPr lang="en-US" altLang="en-US" sz="3500">
                <a:solidFill>
                  <a:srgbClr val="FF0000"/>
                </a:solidFill>
              </a:rPr>
            </a:br>
            <a:br>
              <a:rPr lang="en-US" altLang="en-US" sz="3500">
                <a:solidFill>
                  <a:srgbClr val="FF0000"/>
                </a:solidFill>
              </a:rPr>
            </a:br>
            <a:r>
              <a:rPr lang="en-US" altLang="en-US" sz="3500">
                <a:solidFill>
                  <a:srgbClr val="FF0000"/>
                </a:solidFill>
              </a:rPr>
              <a:t>	3. Top Importers</a:t>
            </a:r>
            <a:br>
              <a:rPr lang="en-US" altLang="en-US" sz="3500">
                <a:solidFill>
                  <a:srgbClr val="FF0000"/>
                </a:solidFill>
              </a:rPr>
            </a:br>
            <a:br>
              <a:rPr lang="en-US" altLang="en-US" sz="3500">
                <a:solidFill>
                  <a:srgbClr val="FF0000"/>
                </a:solidFill>
              </a:rPr>
            </a:br>
            <a:r>
              <a:rPr lang="en-US" altLang="en-US" sz="3500">
                <a:solidFill>
                  <a:srgbClr val="FF0000"/>
                </a:solidFill>
              </a:rPr>
              <a:t>	4. Quality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229600" cy="762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CASHEW TREE IN BINH PHUOC, VIETNAM – REAL PICTURE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524000"/>
            <a:ext cx="84931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762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CASHEW TREE IN BINH PHUOC, VIETNAM – REAL PICTURE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524000"/>
            <a:ext cx="8426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ao Phat_Panorama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r="6557"/>
          <a:stretch>
            <a:fillRect/>
          </a:stretch>
        </p:blipFill>
        <p:spPr bwMode="auto">
          <a:xfrm>
            <a:off x="0" y="76517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3290" y="749808"/>
            <a:ext cx="4323621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Thank you very much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for your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listerning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2" name="Content Placeholder 1"/>
          <p:cNvSpPr txBox="1">
            <a:spLocks/>
          </p:cNvSpPr>
          <p:nvPr/>
        </p:nvSpPr>
        <p:spPr bwMode="auto">
          <a:xfrm>
            <a:off x="228600" y="1662113"/>
            <a:ext cx="80772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PHAT COMPANY LIMITED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Cashew Processor and Exporter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 </a:t>
            </a:r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Cashew Machinery Manufacturer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Add: 200-202 Binh Gia – Da Bac St, Vinh Binh Village, Binh Gia Hamlet, Chau Duc District, Ba Ria Vung Tau Province, Viet Nam.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+84.64.3982280  * Fax: +84.64.3982281</a:t>
            </a:r>
          </a:p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director@caophat.com.vn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http://www.caophat.com.vn</a:t>
            </a: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1443756"/>
              </p:ext>
            </p:extLst>
          </p:nvPr>
        </p:nvGraphicFramePr>
        <p:xfrm>
          <a:off x="228600" y="914400"/>
          <a:ext cx="8534400" cy="58099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894">
                <a:tc gridSpan="4">
                  <a:txBody>
                    <a:bodyPr/>
                    <a:lstStyle/>
                    <a:p>
                      <a:pPr algn="l" fontAlgn="b">
                        <a:lnSpc>
                          <a:spcPts val="2500"/>
                        </a:lnSpc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QUANTITY, TURNOVER AND AVERAGE PRICE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94">
                <a:tc gridSpan="4">
                  <a:txBody>
                    <a:bodyPr/>
                    <a:lstStyle/>
                    <a:p>
                      <a:pPr algn="l" fontAlgn="b">
                        <a:lnSpc>
                          <a:spcPts val="25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PRICE OF IMPORTED RAW CASHEW IN 2016: </a:t>
                      </a:r>
                      <a:r>
                        <a:rPr lang="en-US" sz="30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1566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USD/MT CFR</a:t>
                      </a:r>
                      <a:endParaRPr lang="vi-V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02" marR="9402" marT="940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402" marR="9402" marT="940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IMPORT QUANTITY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(Mt)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IMPORT TURNOVER</a:t>
                      </a:r>
                      <a:endParaRPr lang="en-US" sz="1300" b="1" u="none" strike="noStrike" baseline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(USD)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r>
                        <a:rPr lang="en-US" sz="13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IMPORT  PRICE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(USD/MT)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34,005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55,017,773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1,618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20,913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32,943,526</a:t>
                      </a:r>
                      <a:endParaRPr lang="vi-V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1,575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116,668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181,703,416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1,557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35,334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53,564,510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1,516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100,931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143,771,519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1,424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159,999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231,901,012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1,449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165,858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246,933,422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1,489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138,812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213,657,386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1,539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94,989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148,724,042</a:t>
                      </a:r>
                      <a:endParaRPr lang="vi-V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94,736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158,345,965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1,671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52,799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98,255,120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1,861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125,032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221,355,543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1,770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9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402" marR="9402" marT="94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1,140,077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1,786,173,233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763000" cy="3048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(Source: VINACAS)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046163"/>
            <a:ext cx="8763000" cy="604043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IMPORT MARKET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(Source: VINACAS)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524000"/>
          <a:ext cx="8686800" cy="4494220"/>
        </p:xfrm>
        <a:graphic>
          <a:graphicData uri="http://schemas.openxmlformats.org/drawingml/2006/table">
            <a:tbl>
              <a:tblPr/>
              <a:tblGrid>
                <a:gridCol w="408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 COUNTRY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(MT)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Ivory Coast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447,495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Nigeria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131,806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Ghana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Tanzania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Cambodia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Guinea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Guinea Bissau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Benin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22,178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Togo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Burkina Faso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Senegal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10,607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Mozambique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Gambia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1,140,077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046163"/>
            <a:ext cx="8763000" cy="5659437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 Source: VINACAS 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90600" y="914400"/>
            <a:ext cx="120650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52400" y="477838"/>
            <a:ext cx="125634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149" name="Chart 5"/>
          <p:cNvGraphicFramePr>
            <a:graphicFrameLocks/>
          </p:cNvGraphicFramePr>
          <p:nvPr/>
        </p:nvGraphicFramePr>
        <p:xfrm>
          <a:off x="1092200" y="649288"/>
          <a:ext cx="75692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hart" r:id="rId3" imgW="7571888" imgH="6053853" progId="Excel.Chart.8">
                  <p:embed/>
                </p:oleObj>
              </mc:Choice>
              <mc:Fallback>
                <p:oleObj name="Chart" r:id="rId3" imgW="7571888" imgH="6053853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649288"/>
                        <a:ext cx="7569200" cy="604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914400" y="463550"/>
            <a:ext cx="12700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151" name="Chart 8"/>
          <p:cNvGraphicFramePr>
            <a:graphicFrameLocks/>
          </p:cNvGraphicFramePr>
          <p:nvPr/>
        </p:nvGraphicFramePr>
        <p:xfrm>
          <a:off x="863600" y="412750"/>
          <a:ext cx="7721600" cy="61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hart" r:id="rId5" imgW="7730398" imgH="6175783" progId="Excel.Chart.8">
                  <p:embed/>
                </p:oleObj>
              </mc:Choice>
              <mc:Fallback>
                <p:oleObj name="Chart" r:id="rId5" imgW="7730398" imgH="6175783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12750"/>
                        <a:ext cx="7721600" cy="616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219200"/>
          <a:ext cx="8915400" cy="5563109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80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4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MONTH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NUMBER OF IMPORTERS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IMPORT QUANTITY (Mt)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TOP TEN IMPORTERS (* VINACAS members)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Max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2,741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Minh Huy, 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PHAT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Tanimex</a:t>
                      </a:r>
                      <a:r>
                        <a:rPr lang="en-US" sz="1800" dirty="0">
                          <a:effectLst/>
                        </a:rPr>
                        <a:t>-LA, </a:t>
                      </a:r>
                      <a:r>
                        <a:rPr lang="en-US" sz="1800" dirty="0" err="1">
                          <a:effectLst/>
                        </a:rPr>
                        <a:t>Lafooco</a:t>
                      </a:r>
                      <a:r>
                        <a:rPr lang="en-US" sz="1800" dirty="0">
                          <a:effectLst/>
                        </a:rPr>
                        <a:t>, Thanh </a:t>
                      </a:r>
                      <a:r>
                        <a:rPr lang="en-US" sz="1800" dirty="0" err="1">
                          <a:effectLst/>
                        </a:rPr>
                        <a:t>Hien,My</a:t>
                      </a:r>
                      <a:r>
                        <a:rPr lang="en-US" sz="1800" dirty="0">
                          <a:effectLst/>
                        </a:rPr>
                        <a:t> Le, Hoang Son 1, Phuc An, </a:t>
                      </a:r>
                      <a:r>
                        <a:rPr lang="en-US" sz="1800" dirty="0" err="1">
                          <a:effectLst/>
                        </a:rPr>
                        <a:t>Duy</a:t>
                      </a:r>
                      <a:r>
                        <a:rPr lang="en-US" sz="1800" dirty="0">
                          <a:effectLst/>
                        </a:rPr>
                        <a:t> Duc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PHAT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Minh Huy, </a:t>
                      </a:r>
                      <a:r>
                        <a:rPr lang="en-US" sz="1800" dirty="0" err="1">
                          <a:effectLst/>
                        </a:rPr>
                        <a:t>Lafooco</a:t>
                      </a:r>
                      <a:r>
                        <a:rPr lang="en-US" sz="1800" dirty="0">
                          <a:effectLst/>
                        </a:rPr>
                        <a:t>, Thanh Thom, </a:t>
                      </a:r>
                      <a:r>
                        <a:rPr lang="en-US" sz="1800" dirty="0" err="1">
                          <a:effectLst/>
                        </a:rPr>
                        <a:t>Rals</a:t>
                      </a:r>
                      <a:r>
                        <a:rPr lang="en-US" sz="1800" dirty="0">
                          <a:effectLst/>
                        </a:rPr>
                        <a:t> VN, Dai An, An Dien, Nam Ha, Tu Hai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PHAT</a:t>
                      </a:r>
                      <a:r>
                        <a:rPr lang="en-US" sz="1800" dirty="0">
                          <a:effectLst/>
                        </a:rPr>
                        <a:t>, Minh Huy, Hung Phu, Hoang Son 1, Thanh Hien, </a:t>
                      </a:r>
                      <a:r>
                        <a:rPr lang="en-US" sz="1800" dirty="0" err="1">
                          <a:effectLst/>
                        </a:rPr>
                        <a:t>Lafooco</a:t>
                      </a:r>
                      <a:r>
                        <a:rPr lang="en-US" sz="1800" dirty="0">
                          <a:effectLst/>
                        </a:rPr>
                        <a:t>, Quang Son, My Le, </a:t>
                      </a:r>
                      <a:r>
                        <a:rPr lang="en-US" sz="1800" dirty="0" err="1">
                          <a:effectLst/>
                        </a:rPr>
                        <a:t>Tanimex</a:t>
                      </a:r>
                      <a:r>
                        <a:rPr lang="en-US" sz="1800" dirty="0">
                          <a:effectLst/>
                        </a:rPr>
                        <a:t>-LA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 Kao , </a:t>
                      </a:r>
                      <a:r>
                        <a:rPr lang="en-US" sz="1800" dirty="0" err="1">
                          <a:effectLst/>
                        </a:rPr>
                        <a:t>Rals</a:t>
                      </a:r>
                      <a:r>
                        <a:rPr lang="en-US" sz="1800" dirty="0">
                          <a:effectLst/>
                        </a:rPr>
                        <a:t> VN, Huynh Minh, </a:t>
                      </a: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My Le, Long Duc, Phuc An, </a:t>
                      </a:r>
                      <a:r>
                        <a:rPr lang="en-US" sz="1800" dirty="0" err="1">
                          <a:effectLst/>
                        </a:rPr>
                        <a:t>Ladco</a:t>
                      </a:r>
                      <a:r>
                        <a:rPr lang="en-US" sz="1800" dirty="0">
                          <a:effectLst/>
                        </a:rPr>
                        <a:t>, Nam Ha, </a:t>
                      </a:r>
                      <a:r>
                        <a:rPr lang="en-US" sz="1800" dirty="0" err="1">
                          <a:effectLst/>
                        </a:rPr>
                        <a:t>Bimico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9,741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Hoang Son 1, Huynh Minh, Da Kao, Tan Hoa, </a:t>
                      </a:r>
                      <a:r>
                        <a:rPr lang="en-US" sz="1800" dirty="0" err="1">
                          <a:effectLst/>
                        </a:rPr>
                        <a:t>Bimico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Tanimex</a:t>
                      </a:r>
                      <a:r>
                        <a:rPr lang="en-US" sz="1800" dirty="0">
                          <a:effectLst/>
                        </a:rPr>
                        <a:t>-LA, </a:t>
                      </a:r>
                      <a:r>
                        <a:rPr lang="en-US" sz="1800" dirty="0" err="1">
                          <a:effectLst/>
                        </a:rPr>
                        <a:t>Rals</a:t>
                      </a:r>
                      <a:r>
                        <a:rPr lang="en-US" sz="1800" dirty="0">
                          <a:effectLst/>
                        </a:rPr>
                        <a:t> VN, 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PHAT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Ladocashews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5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8,030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Hoang Son 1, Da Kao, </a:t>
                      </a:r>
                      <a:r>
                        <a:rPr lang="en-US" sz="1800" dirty="0" err="1">
                          <a:effectLst/>
                        </a:rPr>
                        <a:t>Hunh</a:t>
                      </a:r>
                      <a:r>
                        <a:rPr lang="en-US" sz="1800" dirty="0">
                          <a:effectLst/>
                        </a:rPr>
                        <a:t> Minh, </a:t>
                      </a: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Tan Hoa, </a:t>
                      </a:r>
                      <a:r>
                        <a:rPr lang="en-US" sz="1800" dirty="0" err="1">
                          <a:effectLst/>
                        </a:rPr>
                        <a:t>Tanimex</a:t>
                      </a:r>
                      <a:r>
                        <a:rPr lang="en-US" sz="1800" dirty="0">
                          <a:effectLst/>
                        </a:rPr>
                        <a:t>-LA, Thao Nguyen, 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PHAT 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Rals</a:t>
                      </a:r>
                      <a:r>
                        <a:rPr lang="en-US" sz="1800" dirty="0">
                          <a:effectLst/>
                        </a:rPr>
                        <a:t> VN, </a:t>
                      </a:r>
                      <a:r>
                        <a:rPr lang="en-US" sz="1800" dirty="0" err="1">
                          <a:effectLst/>
                        </a:rPr>
                        <a:t>Bimico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4" marR="517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22" name="TextBox 4"/>
          <p:cNvSpPr txBox="1">
            <a:spLocks noChangeArrowheads="1"/>
          </p:cNvSpPr>
          <p:nvPr/>
        </p:nvSpPr>
        <p:spPr bwMode="auto">
          <a:xfrm>
            <a:off x="304800" y="77311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3. TOP IMPORTERS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8763000" cy="55626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914400"/>
          <a:ext cx="8686800" cy="56022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6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5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914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147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12,143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28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err="1">
                          <a:effectLst/>
                        </a:rPr>
                        <a:t>Olam</a:t>
                      </a:r>
                      <a:r>
                        <a:rPr lang="en-US" sz="1800" b="0" kern="1200" dirty="0">
                          <a:effectLst/>
                        </a:rPr>
                        <a:t> VN, Hoang Son 1, 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PHAT</a:t>
                      </a:r>
                      <a:r>
                        <a:rPr lang="en-US" sz="1800" b="0" kern="1200" dirty="0">
                          <a:effectLst/>
                        </a:rPr>
                        <a:t>, Da Kao , </a:t>
                      </a:r>
                      <a:r>
                        <a:rPr lang="en-US" sz="1800" b="0" kern="1200" dirty="0" err="1">
                          <a:effectLst/>
                        </a:rPr>
                        <a:t>Rals</a:t>
                      </a:r>
                      <a:r>
                        <a:rPr lang="en-US" sz="1800" b="0" kern="1200" dirty="0">
                          <a:effectLst/>
                        </a:rPr>
                        <a:t> VN, Tan Hoa, </a:t>
                      </a:r>
                      <a:r>
                        <a:rPr lang="en-US" sz="1800" b="0" kern="1200" dirty="0" err="1">
                          <a:effectLst/>
                        </a:rPr>
                        <a:t>Kieu</a:t>
                      </a:r>
                      <a:r>
                        <a:rPr lang="en-US" sz="1800" b="0" kern="1200" dirty="0">
                          <a:effectLst/>
                        </a:rPr>
                        <a:t> Loan, </a:t>
                      </a:r>
                      <a:r>
                        <a:rPr lang="en-US" sz="1800" b="0" kern="1200" dirty="0" err="1">
                          <a:effectLst/>
                        </a:rPr>
                        <a:t>Tanimex</a:t>
                      </a:r>
                      <a:r>
                        <a:rPr lang="en-US" sz="1800" b="0" kern="1200" dirty="0">
                          <a:effectLst/>
                        </a:rPr>
                        <a:t>-LA, Hoang Ha BP, BIMICO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41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8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138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13,076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25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Long Son, 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PHAT</a:t>
                      </a:r>
                      <a:r>
                        <a:rPr lang="en-US" sz="1800" dirty="0">
                          <a:effectLst/>
                        </a:rPr>
                        <a:t>, Tan Hoa, Hoang Son 1, Minh Huy, Da Kao, </a:t>
                      </a:r>
                      <a:r>
                        <a:rPr lang="en-US" sz="1800" dirty="0" err="1">
                          <a:effectLst/>
                        </a:rPr>
                        <a:t>Kieu</a:t>
                      </a:r>
                      <a:r>
                        <a:rPr lang="en-US" sz="1800" dirty="0">
                          <a:effectLst/>
                        </a:rPr>
                        <a:t> Loan, Tu Hai, </a:t>
                      </a:r>
                      <a:r>
                        <a:rPr lang="en-US" sz="1800" dirty="0" err="1">
                          <a:effectLst/>
                        </a:rPr>
                        <a:t>Rals</a:t>
                      </a:r>
                      <a:r>
                        <a:rPr lang="en-US" sz="1800" dirty="0">
                          <a:effectLst/>
                        </a:rPr>
                        <a:t> VN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43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9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122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7,277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0.001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Long Son, </a:t>
                      </a: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</a:t>
                      </a:r>
                      <a:r>
                        <a:rPr lang="en-US" sz="1800" dirty="0" err="1">
                          <a:effectLst/>
                        </a:rPr>
                        <a:t>Rals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VN,Tan</a:t>
                      </a:r>
                      <a:r>
                        <a:rPr lang="en-US" sz="1800" dirty="0">
                          <a:effectLst/>
                        </a:rPr>
                        <a:t> Hoa, Tu Hai, Minh Huy, BIMICO, My Le, Phuc An, </a:t>
                      </a:r>
                      <a:r>
                        <a:rPr lang="en-US" sz="1800" dirty="0" err="1">
                          <a:effectLst/>
                        </a:rPr>
                        <a:t>Valency</a:t>
                      </a:r>
                      <a:r>
                        <a:rPr lang="en-US" sz="1800" dirty="0">
                          <a:effectLst/>
                        </a:rPr>
                        <a:t> VN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14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10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119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12,392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0.006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Long Son, </a:t>
                      </a: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</a:t>
                      </a:r>
                      <a:r>
                        <a:rPr lang="en-US" sz="1800" dirty="0" err="1">
                          <a:effectLst/>
                        </a:rPr>
                        <a:t>Rals</a:t>
                      </a:r>
                      <a:r>
                        <a:rPr lang="en-US" sz="1800" dirty="0">
                          <a:effectLst/>
                        </a:rPr>
                        <a:t> VN, C&amp;N (</a:t>
                      </a:r>
                      <a:r>
                        <a:rPr lang="en-US" sz="1800" dirty="0" err="1">
                          <a:effectLst/>
                        </a:rPr>
                        <a:t>Tanimex</a:t>
                      </a:r>
                      <a:r>
                        <a:rPr lang="en-US" sz="1800" dirty="0">
                          <a:effectLst/>
                        </a:rPr>
                        <a:t>-LA),Tan Hoa, </a:t>
                      </a:r>
                      <a:r>
                        <a:rPr lang="en-US" sz="1800" dirty="0" err="1">
                          <a:effectLst/>
                        </a:rPr>
                        <a:t>Intimex</a:t>
                      </a:r>
                      <a:r>
                        <a:rPr lang="en-US" sz="1800" dirty="0">
                          <a:effectLst/>
                        </a:rPr>
                        <a:t>, Da Kao, Thao Nguyen, 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PHAT </a:t>
                      </a:r>
                      <a:r>
                        <a:rPr lang="en-US" sz="1800" dirty="0">
                          <a:effectLst/>
                        </a:rPr>
                        <a:t>, Thai Gia Son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9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11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114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3,367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15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My Le, Phu Thuy, </a:t>
                      </a: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Phuc An, Long Son, Hoang Son 1, </a:t>
                      </a:r>
                      <a:r>
                        <a:rPr lang="en-US" sz="1800" dirty="0" err="1">
                          <a:effectLst/>
                        </a:rPr>
                        <a:t>Duy</a:t>
                      </a:r>
                      <a:r>
                        <a:rPr lang="en-US" sz="1800" dirty="0">
                          <a:effectLst/>
                        </a:rPr>
                        <a:t> Duc, Minh Huy, Da Kao, </a:t>
                      </a:r>
                      <a:r>
                        <a:rPr lang="en-US" sz="1800" dirty="0" err="1">
                          <a:effectLst/>
                        </a:rPr>
                        <a:t>Valency</a:t>
                      </a:r>
                      <a:r>
                        <a:rPr lang="en-US" sz="1800" dirty="0">
                          <a:effectLst/>
                        </a:rPr>
                        <a:t> VN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914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12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13,097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0.0035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Tan Hoa, </a:t>
                      </a:r>
                      <a:r>
                        <a:rPr lang="en-US" sz="1800" dirty="0" err="1">
                          <a:effectLst/>
                        </a:rPr>
                        <a:t>Rals</a:t>
                      </a:r>
                      <a:r>
                        <a:rPr lang="en-US" sz="1800" dirty="0">
                          <a:effectLst/>
                        </a:rPr>
                        <a:t> VN, Da Kao, </a:t>
                      </a:r>
                      <a:r>
                        <a:rPr lang="en-US" sz="2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PHAT </a:t>
                      </a:r>
                      <a:r>
                        <a:rPr lang="en-US" sz="1800" dirty="0">
                          <a:effectLst/>
                        </a:rPr>
                        <a:t>, C&amp;N (</a:t>
                      </a:r>
                      <a:r>
                        <a:rPr lang="en-US" sz="1800" dirty="0" err="1">
                          <a:effectLst/>
                        </a:rPr>
                        <a:t>TanimexLA</a:t>
                      </a:r>
                      <a:r>
                        <a:rPr lang="en-US" sz="1800" dirty="0">
                          <a:effectLst/>
                        </a:rPr>
                        <a:t>), </a:t>
                      </a:r>
                      <a:r>
                        <a:rPr lang="en-US" sz="1800" dirty="0" err="1">
                          <a:effectLst/>
                        </a:rPr>
                        <a:t>Bimico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Olam</a:t>
                      </a:r>
                      <a:r>
                        <a:rPr lang="en-US" sz="1800" dirty="0">
                          <a:effectLst/>
                        </a:rPr>
                        <a:t> VN, Thai Gia Son, </a:t>
                      </a:r>
                      <a:r>
                        <a:rPr lang="en-US" sz="1800" dirty="0" err="1">
                          <a:effectLst/>
                        </a:rPr>
                        <a:t>Ladco</a:t>
                      </a:r>
                      <a:r>
                        <a:rPr lang="en-US" sz="1800" dirty="0">
                          <a:effectLst/>
                        </a:rPr>
                        <a:t>, Long Son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39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553200"/>
            <a:ext cx="8763000" cy="3048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(Source: VINACAS)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8116239"/>
              </p:ext>
            </p:extLst>
          </p:nvPr>
        </p:nvGraphicFramePr>
        <p:xfrm>
          <a:off x="228600" y="835025"/>
          <a:ext cx="8762999" cy="48931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3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290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QUALITY</a:t>
                      </a:r>
                    </a:p>
                    <a:p>
                      <a:pPr algn="ctr" fontAlgn="b"/>
                      <a:endParaRPr lang="en-US" sz="1800" b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IMPORT QUALITY COMPARATION</a:t>
                      </a:r>
                      <a:r>
                        <a:rPr lang="en-US" sz="2000" b="1" u="none" strike="noStrike" baseline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BETWEEN 2015 AND 2016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37">
                <a:tc>
                  <a:txBody>
                    <a:bodyPr/>
                    <a:lstStyle/>
                    <a:p>
                      <a:pPr algn="l" fontAlgn="b">
                        <a:lnSpc>
                          <a:spcPts val="1000"/>
                        </a:lnSpc>
                      </a:pP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EXPORT</a:t>
                      </a:r>
                      <a:r>
                        <a:rPr lang="en-US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COUNTRY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</a:t>
                      </a:r>
                      <a:r>
                        <a:rPr lang="en-US" sz="13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TURN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MOISTURE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FOREIGN</a:t>
                      </a:r>
                      <a:r>
                        <a:rPr lang="en-US" sz="13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MATTER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LB/80KGS 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% 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1000"/>
                        </a:lnSpc>
                      </a:pPr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% 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US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COAST</a:t>
                      </a:r>
                      <a:r>
                        <a:rPr lang="en-US" sz="20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IVORY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– 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39 - 48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–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 – 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0.2 – 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0.2 – 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CAMBODIA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16 (</a:t>
                      </a:r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fresh</a:t>
                      </a:r>
                      <a:r>
                        <a:rPr lang="en-US" sz="20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16 (</a:t>
                      </a:r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fresh</a:t>
                      </a:r>
                      <a:r>
                        <a:rPr lang="vi-VN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NIGERIA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 – 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33 – 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–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 – 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0.2 – 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0.2 – 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GHANA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45 -  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45 -49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–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 –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0.2 – 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0.1 – 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GUINE BISSAU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 –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49 – 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–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 – 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0.2 – 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0.1 – 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TAZANIA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–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–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0.2 – 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INDONESIA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02" marR="9402" marT="94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49 - 54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50 - 54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9 – 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9 - 10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0.1 – 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0.1 - 0.2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324600"/>
            <a:ext cx="8763000" cy="3048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(Source: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Vinacontrol</a:t>
            </a: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066800" y="11557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mold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755775"/>
            <a:ext cx="32924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 descr="IMG_068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755775"/>
            <a:ext cx="32924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14681811_1793032917648552_1364624365294627246_n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191000"/>
            <a:ext cx="32924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14681811_1793032917648552_1364624365294627246_n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4175"/>
            <a:ext cx="32924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965</Words>
  <Application>Microsoft Office PowerPoint</Application>
  <PresentationFormat>On-screen Show (4:3)</PresentationFormat>
  <Paragraphs>326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 2</vt:lpstr>
      <vt:lpstr>Office Theme</vt:lpstr>
      <vt:lpstr>Chart</vt:lpstr>
      <vt:lpstr>PowerPoint Presentation</vt:lpstr>
      <vt:lpstr>I. VIETNAM’S RAW CASHEW IMPORT 2016  1. Quantity, turnover, average price   2. Import Markets    3. Top Importers   4.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HOW TO CONTROL QUALITY MORE  STRICTLY IN 2017 SEASON  1. Moisture Control Raw cashew must be well dried to get moisture below 10% before stuffing   2. Storage Control Raw cashew must be stored in good condition from harvest to export   </vt:lpstr>
      <vt:lpstr>III. VIETNAM-CAMBODIA 2017 SEASON FORECAST   </vt:lpstr>
      <vt:lpstr>- Season comes late 1 month  - A good season in quality and quantity</vt:lpstr>
      <vt:lpstr>PowerPoint Presentation</vt:lpstr>
      <vt:lpstr>PowerPoint Presentation</vt:lpstr>
      <vt:lpstr>PowerPoint Presentation</vt:lpstr>
      <vt:lpstr>CASHEW TREE IN CAMBODIA – REAL PICTURE </vt:lpstr>
      <vt:lpstr>CASHEW TREE IN BINH PHUOC, VIETNAM – REAL PICTURE </vt:lpstr>
      <vt:lpstr>CASHEW TREE IN BINH PHUOC, VIETNAM – REAL PICTURE </vt:lpstr>
      <vt:lpstr>CASHEW TREE IN BINH PHUOC, VIETNAM – REAL PICTURE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J Yeo Wei Jie</cp:lastModifiedBy>
  <cp:revision>120</cp:revision>
  <cp:lastPrinted>2017-02-08T08:57:45Z</cp:lastPrinted>
  <dcterms:created xsi:type="dcterms:W3CDTF">2016-11-01T07:49:26Z</dcterms:created>
  <dcterms:modified xsi:type="dcterms:W3CDTF">2017-02-09T06:07:39Z</dcterms:modified>
</cp:coreProperties>
</file>