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0" r:id="rId3"/>
    <p:sldId id="261" r:id="rId4"/>
    <p:sldId id="262" r:id="rId5"/>
    <p:sldId id="263" r:id="rId6"/>
    <p:sldId id="264" r:id="rId7"/>
    <p:sldId id="265" r:id="rId8"/>
    <p:sldId id="266" r:id="rId9"/>
    <p:sldId id="267" r:id="rId10"/>
    <p:sldId id="268"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BB222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94638" autoAdjust="0"/>
  </p:normalViewPr>
  <p:slideViewPr>
    <p:cSldViewPr>
      <p:cViewPr varScale="1">
        <p:scale>
          <a:sx n="63" d="100"/>
          <a:sy n="63" d="100"/>
        </p:scale>
        <p:origin x="-120" y="-5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C1EAA6-7018-4787-98ED-F3770DC4C0B9}" type="datetimeFigureOut">
              <a:rPr lang="en-US" smtClean="0"/>
              <a:pPr/>
              <a:t>2/8/2017</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A4977E-5C86-42DF-877A-3387CC1F9AB8}"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8" name="Rectangle 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AB1D1A-01F6-4136-9FA3-F112459EC0B2}" type="datetime1">
              <a:rPr lang="en-US" smtClean="0"/>
              <a:pPr/>
              <a:t>2/8/2017</a:t>
            </a:fld>
            <a:endParaRPr lang="en-IN"/>
          </a:p>
        </p:txBody>
      </p:sp>
      <p:sp>
        <p:nvSpPr>
          <p:cNvPr id="1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en-IN"/>
              <a:t>09-11 February, 2017</a:t>
            </a:r>
            <a:endParaRPr lang="en-IN" dirty="0"/>
          </a:p>
        </p:txBody>
      </p:sp>
      <p:sp>
        <p:nvSpPr>
          <p:cNvPr id="1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693D8AD4-6898-49EE-B49C-5024E8246716}" type="slidenum">
              <a:rPr lang="en-IN" smtClean="0"/>
              <a:pPr/>
              <a:t>‹#›</a:t>
            </a:fld>
            <a:endParaRPr lang="en-IN"/>
          </a:p>
        </p:txBody>
      </p:sp>
      <p:pic>
        <p:nvPicPr>
          <p:cNvPr id="17" name="Picture 16" descr="CASew.png"/>
          <p:cNvPicPr>
            <a:picLocks noChangeAspect="1"/>
          </p:cNvPicPr>
          <p:nvPr userDrawn="1"/>
        </p:nvPicPr>
        <p:blipFill>
          <a:blip r:embed="rId2" cstate="print"/>
          <a:stretch>
            <a:fillRect/>
          </a:stretch>
        </p:blipFill>
        <p:spPr>
          <a:xfrm>
            <a:off x="6803790" y="1810854"/>
            <a:ext cx="1854406" cy="189386"/>
          </a:xfrm>
          <a:prstGeom prst="rect">
            <a:avLst/>
          </a:prstGeom>
        </p:spPr>
      </p:pic>
    </p:spTree>
  </p:cSld>
  <p:clrMapOvr>
    <a:masterClrMapping/>
  </p:clrMapOvr>
  <p:transition spd="med" advClick="0">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IN"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AB1D1A-01F6-4136-9FA3-F112459EC0B2}" type="datetime1">
              <a:rPr lang="en-US" smtClean="0"/>
              <a:pPr/>
              <a:t>2/8/2017</a:t>
            </a:fld>
            <a:endParaRPr lang="en-IN"/>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en-IN"/>
              <a:t>09-11 February, 2017</a:t>
            </a:r>
            <a:endParaRPr lang="en-IN" dirty="0"/>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693D8AD4-6898-49EE-B49C-5024E8246716}" type="slidenum">
              <a:rPr lang="en-IN" smtClean="0"/>
              <a:pPr/>
              <a:t>‹#›</a:t>
            </a:fld>
            <a:endParaRPr lang="en-IN"/>
          </a:p>
        </p:txBody>
      </p:sp>
    </p:spTree>
  </p:cSld>
  <p:clrMapOvr>
    <a:masterClrMapping/>
  </p:clrMapOvr>
  <p:transition spd="med" advClick="0">
    <p:randomBar dir="vert"/>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3155" y="55541"/>
            <a:ext cx="7499768" cy="714380"/>
          </a:xfrm>
          <a:prstGeom prst="rect">
            <a:avLst/>
          </a:prstGeom>
        </p:spPr>
        <p:txBody>
          <a:bodyPr vert="horz" lIns="91440" tIns="45720" rIns="91440" bIns="45720" rtlCol="0" anchor="ctr">
            <a:normAutofit/>
          </a:bodyPr>
          <a:lstStyle/>
          <a:p>
            <a:r>
              <a:rPr lang="en-US" dirty="0"/>
              <a:t>Click to edit Master title style</a:t>
            </a:r>
            <a:endParaRPr lang="en-IN" dirty="0"/>
          </a:p>
        </p:txBody>
      </p:sp>
      <p:sp>
        <p:nvSpPr>
          <p:cNvPr id="3" name="Text Placeholder 2"/>
          <p:cNvSpPr>
            <a:spLocks noGrp="1"/>
          </p:cNvSpPr>
          <p:nvPr>
            <p:ph type="body" idx="1"/>
          </p:nvPr>
        </p:nvSpPr>
        <p:spPr>
          <a:xfrm>
            <a:off x="428596" y="1124744"/>
            <a:ext cx="8229600" cy="46805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AB1D1A-01F6-4136-9FA3-F112459EC0B2}" type="datetime1">
              <a:rPr lang="en-US" smtClean="0"/>
              <a:pPr/>
              <a:t>2/8/2017</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en-IN"/>
              <a:t>09-11 February, 2017</a:t>
            </a:r>
            <a:endParaRPr lang="en-IN"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693D8AD4-6898-49EE-B49C-5024E8246716}" type="slidenum">
              <a:rPr lang="en-IN" smtClean="0"/>
              <a:pPr/>
              <a:t>‹#›</a:t>
            </a:fld>
            <a:endParaRPr lang="en-IN"/>
          </a:p>
        </p:txBody>
      </p:sp>
      <p:pic>
        <p:nvPicPr>
          <p:cNvPr id="8" name="Picture 7" descr="CASew.png"/>
          <p:cNvPicPr>
            <a:picLocks noChangeAspect="1"/>
          </p:cNvPicPr>
          <p:nvPr userDrawn="1"/>
        </p:nvPicPr>
        <p:blipFill>
          <a:blip r:embed="rId4" cstate="print"/>
          <a:stretch>
            <a:fillRect/>
          </a:stretch>
        </p:blipFill>
        <p:spPr>
          <a:xfrm>
            <a:off x="6803790" y="1810854"/>
            <a:ext cx="1854406" cy="189386"/>
          </a:xfrm>
          <a:prstGeom prst="rect">
            <a:avLst/>
          </a:prstGeom>
        </p:spPr>
      </p:pic>
      <p:pic>
        <p:nvPicPr>
          <p:cNvPr id="7" name="Picture 6" descr="WCC-Logo-1.jpg"/>
          <p:cNvPicPr>
            <a:picLocks noChangeAspect="1"/>
          </p:cNvPicPr>
          <p:nvPr userDrawn="1"/>
        </p:nvPicPr>
        <p:blipFill>
          <a:blip r:embed="rId5" cstate="print"/>
          <a:stretch>
            <a:fillRect/>
          </a:stretch>
        </p:blipFill>
        <p:spPr>
          <a:xfrm>
            <a:off x="7892923" y="44624"/>
            <a:ext cx="1215581" cy="725297"/>
          </a:xfrm>
          <a:prstGeom prst="rect">
            <a:avLst/>
          </a:prstGeom>
        </p:spPr>
      </p:pic>
      <p:cxnSp>
        <p:nvCxnSpPr>
          <p:cNvPr id="11" name="Straight Connector 10"/>
          <p:cNvCxnSpPr/>
          <p:nvPr userDrawn="1"/>
        </p:nvCxnSpPr>
        <p:spPr>
          <a:xfrm>
            <a:off x="0" y="764704"/>
            <a:ext cx="9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0" y="6295172"/>
            <a:ext cx="9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Picture 12" descr="Radson Logo.png"/>
          <p:cNvPicPr>
            <a:picLocks noChangeAspect="1"/>
          </p:cNvPicPr>
          <p:nvPr userDrawn="1"/>
        </p:nvPicPr>
        <p:blipFill>
          <a:blip r:embed="rId6" cstate="print"/>
          <a:stretch>
            <a:fillRect/>
          </a:stretch>
        </p:blipFill>
        <p:spPr>
          <a:xfrm>
            <a:off x="6660232" y="5827656"/>
            <a:ext cx="2232248" cy="4175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advClick="0">
    <p:randomBar dir="vert"/>
  </p:transition>
  <p:hf hdr="0" dt="0"/>
  <p:txStyles>
    <p:titleStyle>
      <a:lvl1pPr algn="l" defTabSz="914400" rtl="0" eaLnBrk="1" latinLnBrk="0" hangingPunct="1">
        <a:spcBef>
          <a:spcPct val="0"/>
        </a:spcBef>
        <a:buNone/>
        <a:defRPr sz="3600" kern="1200">
          <a:solidFill>
            <a:schemeClr val="accent5">
              <a:lumMod val="5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accent5">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accent5">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accent5">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accent5">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accent5">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WCC-Logo-1.jpg"/>
          <p:cNvPicPr>
            <a:picLocks noChangeAspect="1"/>
          </p:cNvPicPr>
          <p:nvPr/>
        </p:nvPicPr>
        <p:blipFill>
          <a:blip r:embed="rId3" cstate="print"/>
          <a:stretch>
            <a:fillRect/>
          </a:stretch>
        </p:blipFill>
        <p:spPr>
          <a:xfrm>
            <a:off x="214282" y="214290"/>
            <a:ext cx="2809608" cy="1676400"/>
          </a:xfrm>
          <a:prstGeom prst="rect">
            <a:avLst/>
          </a:prstGeom>
        </p:spPr>
      </p:pic>
      <p:sp>
        <p:nvSpPr>
          <p:cNvPr id="8" name="Subtitle 2"/>
          <p:cNvSpPr txBox="1">
            <a:spLocks/>
          </p:cNvSpPr>
          <p:nvPr/>
        </p:nvSpPr>
        <p:spPr>
          <a:xfrm>
            <a:off x="5715008" y="1000108"/>
            <a:ext cx="1714512" cy="428628"/>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300" b="1" i="0" u="none" strike="noStrike" kern="1200" cap="none" spc="0" normalizeH="0" baseline="0" noProof="0" dirty="0" err="1">
                <a:ln>
                  <a:noFill/>
                </a:ln>
                <a:effectLst/>
                <a:uLnTx/>
                <a:uFillTx/>
                <a:latin typeface="+mn-lt"/>
                <a:ea typeface="+mn-ea"/>
                <a:cs typeface="+mn-cs"/>
              </a:rPr>
              <a:t>Organised</a:t>
            </a:r>
            <a:r>
              <a:rPr kumimoji="0" lang="en-US" sz="1300" b="1" i="0" u="none" strike="noStrike" kern="1200" cap="none" spc="0" normalizeH="0" baseline="0" noProof="0" dirty="0">
                <a:ln>
                  <a:noFill/>
                </a:ln>
                <a:effectLst/>
                <a:uLnTx/>
                <a:uFillTx/>
                <a:latin typeface="+mn-lt"/>
                <a:ea typeface="+mn-ea"/>
                <a:cs typeface="+mn-cs"/>
              </a:rPr>
              <a:t> By</a:t>
            </a:r>
          </a:p>
        </p:txBody>
      </p:sp>
      <p:sp>
        <p:nvSpPr>
          <p:cNvPr id="10" name="TextBox 9"/>
          <p:cNvSpPr txBox="1"/>
          <p:nvPr/>
        </p:nvSpPr>
        <p:spPr>
          <a:xfrm>
            <a:off x="228600" y="6241475"/>
            <a:ext cx="2133600" cy="307777"/>
          </a:xfrm>
          <a:prstGeom prst="rect">
            <a:avLst/>
          </a:prstGeom>
          <a:noFill/>
        </p:spPr>
        <p:txBody>
          <a:bodyPr wrap="square" rtlCol="0">
            <a:spAutoFit/>
          </a:bodyPr>
          <a:lstStyle/>
          <a:p>
            <a:r>
              <a:rPr lang="en-IN" sz="1400" dirty="0"/>
              <a:t>09-11 February, 2017</a:t>
            </a:r>
          </a:p>
        </p:txBody>
      </p:sp>
      <p:sp>
        <p:nvSpPr>
          <p:cNvPr id="11" name="TextBox 10"/>
          <p:cNvSpPr txBox="1"/>
          <p:nvPr/>
        </p:nvSpPr>
        <p:spPr>
          <a:xfrm>
            <a:off x="5000628" y="6248400"/>
            <a:ext cx="3831645" cy="307777"/>
          </a:xfrm>
          <a:prstGeom prst="rect">
            <a:avLst/>
          </a:prstGeom>
          <a:noFill/>
        </p:spPr>
        <p:txBody>
          <a:bodyPr wrap="square" rtlCol="0">
            <a:spAutoFit/>
          </a:bodyPr>
          <a:lstStyle/>
          <a:p>
            <a:pPr algn="r"/>
            <a:r>
              <a:rPr lang="en-IN" sz="1400" dirty="0"/>
              <a:t>	</a:t>
            </a:r>
            <a:endParaRPr lang="en-US" sz="1400" dirty="0"/>
          </a:p>
        </p:txBody>
      </p:sp>
      <p:pic>
        <p:nvPicPr>
          <p:cNvPr id="12" name="Picture 11" descr="CASew 1.png"/>
          <p:cNvPicPr>
            <a:picLocks noChangeAspect="1"/>
          </p:cNvPicPr>
          <p:nvPr/>
        </p:nvPicPr>
        <p:blipFill>
          <a:blip r:embed="rId4" cstate="print"/>
          <a:stretch>
            <a:fillRect/>
          </a:stretch>
        </p:blipFill>
        <p:spPr>
          <a:xfrm>
            <a:off x="5214942" y="1500174"/>
            <a:ext cx="2796723" cy="285752"/>
          </a:xfrm>
          <a:prstGeom prst="rect">
            <a:avLst/>
          </a:prstGeom>
        </p:spPr>
      </p:pic>
      <p:pic>
        <p:nvPicPr>
          <p:cNvPr id="13" name="Picture 12" descr="Res.png"/>
          <p:cNvPicPr>
            <a:picLocks noChangeAspect="1"/>
          </p:cNvPicPr>
          <p:nvPr/>
        </p:nvPicPr>
        <p:blipFill>
          <a:blip r:embed="rId5" cstate="print"/>
          <a:stretch>
            <a:fillRect/>
          </a:stretch>
        </p:blipFill>
        <p:spPr>
          <a:xfrm>
            <a:off x="6500827" y="2786058"/>
            <a:ext cx="2214578" cy="510526"/>
          </a:xfrm>
          <a:prstGeom prst="rect">
            <a:avLst/>
          </a:prstGeom>
        </p:spPr>
      </p:pic>
      <p:pic>
        <p:nvPicPr>
          <p:cNvPr id="14" name="Picture 13" descr="PPTETG.png"/>
          <p:cNvPicPr>
            <a:picLocks noChangeAspect="1"/>
          </p:cNvPicPr>
          <p:nvPr/>
        </p:nvPicPr>
        <p:blipFill>
          <a:blip r:embed="rId6" cstate="print"/>
          <a:stretch>
            <a:fillRect/>
          </a:stretch>
        </p:blipFill>
        <p:spPr>
          <a:xfrm>
            <a:off x="4500562" y="2643183"/>
            <a:ext cx="1428760" cy="720424"/>
          </a:xfrm>
          <a:prstGeom prst="rect">
            <a:avLst/>
          </a:prstGeom>
        </p:spPr>
      </p:pic>
      <p:sp>
        <p:nvSpPr>
          <p:cNvPr id="15" name="Subtitle 2"/>
          <p:cNvSpPr txBox="1">
            <a:spLocks/>
          </p:cNvSpPr>
          <p:nvPr/>
        </p:nvSpPr>
        <p:spPr>
          <a:xfrm>
            <a:off x="4357686" y="2285992"/>
            <a:ext cx="1714512" cy="357190"/>
          </a:xfrm>
          <a:prstGeom prst="rect">
            <a:avLst/>
          </a:prstGeom>
        </p:spPr>
        <p:txBody>
          <a:bodyPr vert="horz" lIns="91440" tIns="45720" rIns="91440" bIns="45720" rtlCol="0">
            <a:normAutofit/>
          </a:bodyPr>
          <a:lstStyle/>
          <a:p>
            <a:pPr lvl="0" algn="ctr">
              <a:spcBef>
                <a:spcPct val="20000"/>
              </a:spcBef>
              <a:defRPr/>
            </a:pPr>
            <a:r>
              <a:rPr lang="en-IN" sz="1300" b="1" dirty="0">
                <a:solidFill>
                  <a:schemeClr val="bg1"/>
                </a:solidFill>
              </a:rPr>
              <a:t>Title Sponsor</a:t>
            </a:r>
            <a:endParaRPr kumimoji="0" lang="en-US" sz="1300" b="0" i="0" u="none" strike="noStrike" kern="1200" cap="none" spc="0" normalizeH="0" baseline="0" noProof="0" dirty="0">
              <a:ln>
                <a:noFill/>
              </a:ln>
              <a:solidFill>
                <a:schemeClr val="bg1"/>
              </a:solidFill>
              <a:effectLst/>
              <a:uLnTx/>
              <a:uFillTx/>
              <a:latin typeface="+mn-lt"/>
              <a:ea typeface="+mn-ea"/>
              <a:cs typeface="+mn-cs"/>
            </a:endParaRPr>
          </a:p>
        </p:txBody>
      </p:sp>
      <p:sp>
        <p:nvSpPr>
          <p:cNvPr id="16" name="Subtitle 2"/>
          <p:cNvSpPr txBox="1">
            <a:spLocks/>
          </p:cNvSpPr>
          <p:nvPr/>
        </p:nvSpPr>
        <p:spPr>
          <a:xfrm>
            <a:off x="6929454" y="2357430"/>
            <a:ext cx="1714512" cy="357190"/>
          </a:xfrm>
          <a:prstGeom prst="rect">
            <a:avLst/>
          </a:prstGeom>
        </p:spPr>
        <p:txBody>
          <a:bodyPr vert="horz" lIns="91440" tIns="45720" rIns="91440" bIns="45720" rtlCol="0">
            <a:normAutofit/>
          </a:bodyPr>
          <a:lstStyle/>
          <a:p>
            <a:pPr lvl="0" algn="ctr">
              <a:spcBef>
                <a:spcPct val="20000"/>
              </a:spcBef>
              <a:defRPr/>
            </a:pPr>
            <a:r>
              <a:rPr lang="en-IN" sz="1300" b="1" dirty="0">
                <a:solidFill>
                  <a:schemeClr val="bg1"/>
                </a:solidFill>
              </a:rPr>
              <a:t>Platinum Sponsor</a:t>
            </a:r>
            <a:endParaRPr kumimoji="0" lang="en-US" sz="1300" b="1" i="0" u="none" strike="noStrike" kern="1200" cap="none" spc="0" normalizeH="0" baseline="0" noProof="0" dirty="0">
              <a:ln>
                <a:noFill/>
              </a:ln>
              <a:solidFill>
                <a:schemeClr val="bg1"/>
              </a:solidFill>
              <a:effectLst/>
              <a:uLnTx/>
              <a:uFillTx/>
              <a:latin typeface="+mn-lt"/>
              <a:ea typeface="+mn-ea"/>
              <a:cs typeface="+mn-cs"/>
            </a:endParaRPr>
          </a:p>
        </p:txBody>
      </p:sp>
      <p:sp>
        <p:nvSpPr>
          <p:cNvPr id="17" name="TextBox 16"/>
          <p:cNvSpPr txBox="1"/>
          <p:nvPr/>
        </p:nvSpPr>
        <p:spPr>
          <a:xfrm>
            <a:off x="6061252" y="6257887"/>
            <a:ext cx="2381754" cy="307777"/>
          </a:xfrm>
          <a:prstGeom prst="rect">
            <a:avLst/>
          </a:prstGeom>
          <a:noFill/>
        </p:spPr>
        <p:txBody>
          <a:bodyPr wrap="square" rtlCol="0">
            <a:spAutoFit/>
          </a:bodyPr>
          <a:lstStyle/>
          <a:p>
            <a:r>
              <a:rPr lang="en-IN" sz="1400" dirty="0"/>
              <a:t>Grand </a:t>
            </a:r>
            <a:r>
              <a:rPr lang="en-IN" sz="1400" dirty="0" err="1"/>
              <a:t>Copthorne</a:t>
            </a:r>
            <a:r>
              <a:rPr lang="en-IN" sz="1400" dirty="0"/>
              <a:t>, Singapore</a:t>
            </a:r>
          </a:p>
        </p:txBody>
      </p:sp>
      <p:sp>
        <p:nvSpPr>
          <p:cNvPr id="19" name="Rectangle 18"/>
          <p:cNvSpPr/>
          <p:nvPr/>
        </p:nvSpPr>
        <p:spPr>
          <a:xfrm>
            <a:off x="971600" y="1988840"/>
            <a:ext cx="7500990" cy="4062651"/>
          </a:xfrm>
          <a:prstGeom prst="rect">
            <a:avLst/>
          </a:prstGeom>
        </p:spPr>
        <p:txBody>
          <a:bodyPr wrap="square">
            <a:spAutoFit/>
          </a:bodyPr>
          <a:lstStyle/>
          <a:p>
            <a:pPr algn="ctr"/>
            <a:endParaRPr lang="en-IN" sz="3600" b="1" dirty="0" smtClean="0">
              <a:solidFill>
                <a:schemeClr val="accent5">
                  <a:lumMod val="75000"/>
                </a:schemeClr>
              </a:solidFill>
            </a:endParaRPr>
          </a:p>
          <a:p>
            <a:pPr algn="ctr"/>
            <a:r>
              <a:rPr lang="en-IN" sz="3600" b="1" dirty="0" smtClean="0">
                <a:solidFill>
                  <a:schemeClr val="accent5">
                    <a:lumMod val="75000"/>
                  </a:schemeClr>
                </a:solidFill>
              </a:rPr>
              <a:t>RCN Buyers and Sellers</a:t>
            </a:r>
          </a:p>
          <a:p>
            <a:pPr algn="ctr"/>
            <a:r>
              <a:rPr lang="en-IN" dirty="0" smtClean="0">
                <a:solidFill>
                  <a:schemeClr val="accent5">
                    <a:lumMod val="75000"/>
                  </a:schemeClr>
                </a:solidFill>
              </a:rPr>
              <a:t>Rights , Responsibilities and the Route to Better Relations </a:t>
            </a:r>
            <a:endParaRPr lang="en-IN" dirty="0">
              <a:solidFill>
                <a:schemeClr val="accent5">
                  <a:lumMod val="75000"/>
                </a:schemeClr>
              </a:solidFill>
            </a:endParaRPr>
          </a:p>
          <a:p>
            <a:pPr algn="ctr"/>
            <a:endParaRPr lang="en-IN" sz="3600" dirty="0" smtClean="0">
              <a:solidFill>
                <a:schemeClr val="accent5">
                  <a:lumMod val="75000"/>
                </a:schemeClr>
              </a:solidFill>
            </a:endParaRPr>
          </a:p>
          <a:p>
            <a:pPr algn="ctr"/>
            <a:endParaRPr lang="en-IN" sz="3600" dirty="0">
              <a:solidFill>
                <a:schemeClr val="accent5">
                  <a:lumMod val="75000"/>
                </a:schemeClr>
              </a:solidFill>
            </a:endParaRPr>
          </a:p>
          <a:p>
            <a:pPr algn="ctr"/>
            <a:r>
              <a:rPr lang="en-IN" sz="3600" b="1" dirty="0" smtClean="0">
                <a:solidFill>
                  <a:schemeClr val="accent5">
                    <a:lumMod val="75000"/>
                  </a:schemeClr>
                </a:solidFill>
              </a:rPr>
              <a:t>Rajiv </a:t>
            </a:r>
            <a:r>
              <a:rPr lang="en-IN" sz="3600" b="1" dirty="0" smtClean="0">
                <a:solidFill>
                  <a:schemeClr val="accent5">
                    <a:lumMod val="75000"/>
                  </a:schemeClr>
                </a:solidFill>
              </a:rPr>
              <a:t>Kumar</a:t>
            </a:r>
            <a:endParaRPr lang="en-IN" sz="3600" dirty="0">
              <a:solidFill>
                <a:schemeClr val="accent5">
                  <a:lumMod val="75000"/>
                </a:schemeClr>
              </a:solidFill>
            </a:endParaRPr>
          </a:p>
          <a:p>
            <a:pPr algn="ctr"/>
            <a:endParaRPr lang="en-IN" sz="3600" dirty="0">
              <a:solidFill>
                <a:schemeClr val="accent5">
                  <a:lumMod val="75000"/>
                </a:schemeClr>
              </a:solidFill>
            </a:endParaRPr>
          </a:p>
          <a:p>
            <a:r>
              <a:rPr lang="en-IN" sz="2400" dirty="0" smtClean="0">
                <a:solidFill>
                  <a:schemeClr val="accent5">
                    <a:lumMod val="75000"/>
                  </a:schemeClr>
                </a:solidFill>
              </a:rPr>
              <a:t>February 9, 2017</a:t>
            </a:r>
            <a:endParaRPr lang="en-IN" sz="2400" dirty="0">
              <a:solidFill>
                <a:schemeClr val="accent5">
                  <a:lumMod val="75000"/>
                </a:schemeClr>
              </a:solidFill>
            </a:endParaRPr>
          </a:p>
        </p:txBody>
      </p:sp>
      <p:cxnSp>
        <p:nvCxnSpPr>
          <p:cNvPr id="3" name="Straight Connector 2"/>
          <p:cNvCxnSpPr/>
          <p:nvPr/>
        </p:nvCxnSpPr>
        <p:spPr>
          <a:xfrm>
            <a:off x="0" y="6241475"/>
            <a:ext cx="9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8" name="Picture 17" descr="Radson Logo.png"/>
          <p:cNvPicPr>
            <a:picLocks noChangeAspect="1"/>
          </p:cNvPicPr>
          <p:nvPr/>
        </p:nvPicPr>
        <p:blipFill>
          <a:blip r:embed="rId7" cstate="print"/>
          <a:stretch>
            <a:fillRect/>
          </a:stretch>
        </p:blipFill>
        <p:spPr>
          <a:xfrm>
            <a:off x="5868144" y="5445224"/>
            <a:ext cx="2724147" cy="509587"/>
          </a:xfrm>
          <a:prstGeom prst="rect">
            <a:avLst/>
          </a:prstGeom>
        </p:spPr>
      </p:pic>
    </p:spTree>
  </p:cSld>
  <p:clrMapOvr>
    <a:overrideClrMapping bg1="lt1" tx1="dk1" bg2="lt2" tx2="dk2" accent1="accent1" accent2="accent2" accent3="accent3" accent4="accent4" accent5="accent5" accent6="accent6" hlink="hlink" folHlink="folHlink"/>
  </p:clrMapOvr>
  <p:transition spd="med" advClick="0">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 Better Relationship</a:t>
            </a:r>
            <a:endParaRPr lang="en-IN" dirty="0"/>
          </a:p>
        </p:txBody>
      </p:sp>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10</a:t>
            </a:fld>
            <a:endParaRPr lang="en-IN"/>
          </a:p>
        </p:txBody>
      </p:sp>
      <p:pic>
        <p:nvPicPr>
          <p:cNvPr id="10" name="Content Placeholder 9" descr="agreement.png"/>
          <p:cNvPicPr>
            <a:picLocks noGrp="1" noChangeAspect="1"/>
          </p:cNvPicPr>
          <p:nvPr>
            <p:ph idx="1"/>
          </p:nvPr>
        </p:nvPicPr>
        <p:blipFill>
          <a:blip r:embed="rId2" cstate="print"/>
          <a:stretch>
            <a:fillRect/>
          </a:stretch>
        </p:blipFill>
        <p:spPr>
          <a:xfrm>
            <a:off x="1662521" y="2060848"/>
            <a:ext cx="5717791" cy="2787867"/>
          </a:xfrm>
        </p:spPr>
      </p:pic>
    </p:spTree>
  </p:cSld>
  <p:clrMapOvr>
    <a:masterClrMapping/>
  </p:clrMapOvr>
  <p:transition spd="med" advClick="0">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IN" dirty="0" smtClean="0"/>
          </a:p>
          <a:p>
            <a:pPr>
              <a:buNone/>
            </a:pPr>
            <a:r>
              <a:rPr lang="en-IN" dirty="0" smtClean="0"/>
              <a:t>“We </a:t>
            </a:r>
            <a:r>
              <a:rPr lang="en-IN" dirty="0" smtClean="0"/>
              <a:t>must keep on trying to solve problems, one by one, stage by stage, if not on the basis of confidence and cooperation, at least on that of mutual toleration and self-interest</a:t>
            </a:r>
            <a:r>
              <a:rPr lang="en-IN" dirty="0" smtClean="0"/>
              <a:t>.”</a:t>
            </a:r>
          </a:p>
          <a:p>
            <a:pPr>
              <a:buNone/>
            </a:pPr>
            <a:r>
              <a:rPr lang="en-IN" dirty="0" smtClean="0"/>
              <a:t>	- </a:t>
            </a:r>
            <a:r>
              <a:rPr lang="en-IN" dirty="0" smtClean="0"/>
              <a:t>Lester B. </a:t>
            </a:r>
            <a:r>
              <a:rPr lang="en-IN" dirty="0" smtClean="0"/>
              <a:t>Pearson</a:t>
            </a:r>
          </a:p>
          <a:p>
            <a:pPr>
              <a:buNone/>
            </a:pPr>
            <a:endParaRPr lang="en-IN" dirty="0" smtClean="0"/>
          </a:p>
          <a:p>
            <a:pPr>
              <a:buNone/>
            </a:pPr>
            <a:endParaRPr lang="en-IN" dirty="0" smtClean="0"/>
          </a:p>
          <a:p>
            <a:pPr algn="ctr">
              <a:buNone/>
            </a:pPr>
            <a:r>
              <a:rPr lang="en-IN" sz="6600" b="1" dirty="0" smtClean="0"/>
              <a:t>THANK YOU</a:t>
            </a:r>
            <a:endParaRPr lang="en-IN" sz="6600" b="1" dirty="0" smtClean="0"/>
          </a:p>
        </p:txBody>
      </p:sp>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11</a:t>
            </a:fld>
            <a:endParaRPr lang="en-IN"/>
          </a:p>
        </p:txBody>
      </p:sp>
    </p:spTree>
  </p:cSld>
  <p:clrMapOvr>
    <a:masterClrMapping/>
  </p:clrMapOvr>
  <p:transition spd="med" advClick="0">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The El Dorado for RCN Buyers</a:t>
            </a:r>
            <a:endParaRPr lang="en-IN" dirty="0"/>
          </a:p>
        </p:txBody>
      </p:sp>
      <p:sp>
        <p:nvSpPr>
          <p:cNvPr id="3" name="Content Placeholder 2"/>
          <p:cNvSpPr>
            <a:spLocks noGrp="1"/>
          </p:cNvSpPr>
          <p:nvPr>
            <p:ph idx="1"/>
          </p:nvPr>
        </p:nvSpPr>
        <p:spPr/>
        <p:txBody>
          <a:bodyPr/>
          <a:lstStyle/>
          <a:p>
            <a:r>
              <a:rPr lang="en-IN" b="1" dirty="0" smtClean="0">
                <a:latin typeface="Bell MT"/>
              </a:rPr>
              <a:t>The 	outturn of		 	Guinea Bissau</a:t>
            </a:r>
          </a:p>
          <a:p>
            <a:r>
              <a:rPr lang="en-IN" b="1" dirty="0" smtClean="0">
                <a:latin typeface="Bell MT"/>
              </a:rPr>
              <a:t>The 	count of		 	Brazil</a:t>
            </a:r>
          </a:p>
          <a:p>
            <a:r>
              <a:rPr lang="en-IN" b="1" dirty="0" smtClean="0">
                <a:latin typeface="Bell MT"/>
              </a:rPr>
              <a:t>The 	colour	of		 	Benin</a:t>
            </a:r>
          </a:p>
          <a:p>
            <a:r>
              <a:rPr lang="en-IN" b="1" dirty="0" smtClean="0">
                <a:latin typeface="Bell MT"/>
              </a:rPr>
              <a:t>The 	texture of			Maharashtra</a:t>
            </a:r>
          </a:p>
          <a:p>
            <a:r>
              <a:rPr lang="en-IN" b="1" dirty="0" smtClean="0">
                <a:latin typeface="Bell MT"/>
              </a:rPr>
              <a:t>The 	uniformity in size of		Indonesia</a:t>
            </a:r>
          </a:p>
          <a:p>
            <a:r>
              <a:rPr lang="en-IN" b="1" dirty="0" smtClean="0">
                <a:latin typeface="Bell MT"/>
              </a:rPr>
              <a:t>The 	processing ease of	 	Tanzania</a:t>
            </a:r>
          </a:p>
          <a:p>
            <a:endParaRPr lang="en-IN" b="1" dirty="0" smtClean="0">
              <a:latin typeface="Bell MT"/>
            </a:endParaRPr>
          </a:p>
          <a:p>
            <a:r>
              <a:rPr lang="en-IN" b="1" dirty="0" smtClean="0">
                <a:latin typeface="Bell MT"/>
              </a:rPr>
              <a:t>All at the price of	 .....			PEANUTS</a:t>
            </a:r>
          </a:p>
        </p:txBody>
      </p:sp>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2</a:t>
            </a:fld>
            <a:endParaRPr lang="en-IN"/>
          </a:p>
        </p:txBody>
      </p:sp>
      <p:pic>
        <p:nvPicPr>
          <p:cNvPr id="7" name="Picture 6" descr="peanut-clipart-k12733116.jpg"/>
          <p:cNvPicPr>
            <a:picLocks noChangeAspect="1"/>
          </p:cNvPicPr>
          <p:nvPr/>
        </p:nvPicPr>
        <p:blipFill>
          <a:blip r:embed="rId2" cstate="print"/>
          <a:stretch>
            <a:fillRect/>
          </a:stretch>
        </p:blipFill>
        <p:spPr>
          <a:xfrm>
            <a:off x="3995936" y="4579434"/>
            <a:ext cx="1656184" cy="1636699"/>
          </a:xfrm>
          <a:prstGeom prst="rect">
            <a:avLst/>
          </a:prstGeom>
        </p:spPr>
      </p:pic>
    </p:spTree>
  </p:cSld>
  <p:clrMapOvr>
    <a:masterClrMapping/>
  </p:clrMapOvr>
  <p:transition spd="med" advClick="0">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The El Dorado for RCN Sellers</a:t>
            </a:r>
            <a:endParaRPr lang="en-IN" dirty="0"/>
          </a:p>
        </p:txBody>
      </p:sp>
      <p:sp>
        <p:nvSpPr>
          <p:cNvPr id="3" name="Content Placeholder 2"/>
          <p:cNvSpPr>
            <a:spLocks noGrp="1"/>
          </p:cNvSpPr>
          <p:nvPr>
            <p:ph idx="1"/>
          </p:nvPr>
        </p:nvSpPr>
        <p:spPr/>
        <p:txBody>
          <a:bodyPr/>
          <a:lstStyle/>
          <a:p>
            <a:r>
              <a:rPr lang="en-IN" b="1" dirty="0" smtClean="0">
                <a:latin typeface="Bell MT"/>
              </a:rPr>
              <a:t>The 	outturn of		 	Mali</a:t>
            </a:r>
          </a:p>
          <a:p>
            <a:r>
              <a:rPr lang="en-IN" b="1" dirty="0" smtClean="0">
                <a:latin typeface="Bell MT"/>
              </a:rPr>
              <a:t>The 	count of		 	Madagascar</a:t>
            </a:r>
          </a:p>
          <a:p>
            <a:r>
              <a:rPr lang="en-IN" b="1" dirty="0" smtClean="0">
                <a:latin typeface="Bell MT"/>
              </a:rPr>
              <a:t>The 	colour	of		 	Brazil</a:t>
            </a:r>
          </a:p>
          <a:p>
            <a:r>
              <a:rPr lang="en-IN" b="1" dirty="0" smtClean="0">
                <a:latin typeface="Bell MT"/>
              </a:rPr>
              <a:t>The 	texture of			Mozambique</a:t>
            </a:r>
          </a:p>
          <a:p>
            <a:r>
              <a:rPr lang="en-IN" b="1" dirty="0" smtClean="0">
                <a:latin typeface="Bell MT"/>
              </a:rPr>
              <a:t>The 	uniformity in size of		Senegal</a:t>
            </a:r>
          </a:p>
          <a:p>
            <a:r>
              <a:rPr lang="en-IN" b="1" dirty="0" smtClean="0">
                <a:latin typeface="Bell MT"/>
              </a:rPr>
              <a:t>The 	processing ease of	 	Nigeria</a:t>
            </a:r>
          </a:p>
          <a:p>
            <a:endParaRPr lang="en-IN" b="1" dirty="0" smtClean="0">
              <a:latin typeface="Bell MT"/>
            </a:endParaRPr>
          </a:p>
          <a:p>
            <a:r>
              <a:rPr lang="en-IN" b="1" dirty="0" smtClean="0">
                <a:latin typeface="Bell MT"/>
              </a:rPr>
              <a:t>All at the price of	 .....			GOLD</a:t>
            </a:r>
          </a:p>
        </p:txBody>
      </p:sp>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3</a:t>
            </a:fld>
            <a:endParaRPr lang="en-IN"/>
          </a:p>
        </p:txBody>
      </p:sp>
      <p:pic>
        <p:nvPicPr>
          <p:cNvPr id="6" name="Picture 5" descr="gold.jpg"/>
          <p:cNvPicPr>
            <a:picLocks noChangeAspect="1"/>
          </p:cNvPicPr>
          <p:nvPr/>
        </p:nvPicPr>
        <p:blipFill>
          <a:blip r:embed="rId3" cstate="print"/>
          <a:stretch>
            <a:fillRect/>
          </a:stretch>
        </p:blipFill>
        <p:spPr>
          <a:xfrm>
            <a:off x="2915816" y="4653136"/>
            <a:ext cx="3057525" cy="1495425"/>
          </a:xfrm>
          <a:prstGeom prst="rect">
            <a:avLst/>
          </a:prstGeom>
        </p:spPr>
      </p:pic>
    </p:spTree>
  </p:cSld>
  <p:clrMapOvr>
    <a:overrideClrMapping bg1="lt1" tx1="dk1" bg2="lt2" tx2="dk2" accent1="accent1" accent2="accent2" accent3="accent3" accent4="accent4" accent5="accent5" accent6="accent6" hlink="hlink" folHlink="folHlink"/>
  </p:clrMapOvr>
  <p:transition spd="med" advClick="0">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BUYER VS SELLER</a:t>
            </a:r>
            <a:endParaRPr lang="en-IN" dirty="0"/>
          </a:p>
        </p:txBody>
      </p:sp>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4</a:t>
            </a:fld>
            <a:endParaRPr lang="en-IN"/>
          </a:p>
        </p:txBody>
      </p:sp>
      <p:pic>
        <p:nvPicPr>
          <p:cNvPr id="8" name="Content Placeholder 7" descr="tug of war.png"/>
          <p:cNvPicPr>
            <a:picLocks noGrp="1" noChangeAspect="1"/>
          </p:cNvPicPr>
          <p:nvPr>
            <p:ph idx="1"/>
          </p:nvPr>
        </p:nvPicPr>
        <p:blipFill>
          <a:blip r:embed="rId2" cstate="print"/>
          <a:stretch>
            <a:fillRect/>
          </a:stretch>
        </p:blipFill>
        <p:spPr>
          <a:xfrm>
            <a:off x="1187624" y="2132856"/>
            <a:ext cx="6545068" cy="2592288"/>
          </a:xfrm>
        </p:spPr>
      </p:pic>
    </p:spTree>
  </p:cSld>
  <p:clrMapOvr>
    <a:masterClrMapping/>
  </p:clrMapOvr>
  <p:transition spd="med" advClick="0">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Common Issues Raised By Sellers</a:t>
            </a:r>
            <a:endParaRPr lang="en-IN" dirty="0"/>
          </a:p>
        </p:txBody>
      </p:sp>
      <p:sp>
        <p:nvSpPr>
          <p:cNvPr id="3" name="Content Placeholder 2"/>
          <p:cNvSpPr>
            <a:spLocks noGrp="1"/>
          </p:cNvSpPr>
          <p:nvPr>
            <p:ph idx="1"/>
          </p:nvPr>
        </p:nvSpPr>
        <p:spPr/>
        <p:txBody>
          <a:bodyPr/>
          <a:lstStyle/>
          <a:p>
            <a:r>
              <a:rPr lang="en-IN" dirty="0" smtClean="0"/>
              <a:t>Defaults</a:t>
            </a:r>
          </a:p>
          <a:p>
            <a:r>
              <a:rPr lang="en-IN" dirty="0" smtClean="0"/>
              <a:t>Payment Delays</a:t>
            </a:r>
          </a:p>
          <a:p>
            <a:r>
              <a:rPr lang="en-IN" dirty="0" smtClean="0"/>
              <a:t>Settlement of Claims</a:t>
            </a:r>
          </a:p>
          <a:p>
            <a:r>
              <a:rPr lang="en-IN" dirty="0" smtClean="0"/>
              <a:t>Reciprocity in Outturn Claims</a:t>
            </a:r>
          </a:p>
          <a:p>
            <a:r>
              <a:rPr lang="en-IN" dirty="0" smtClean="0"/>
              <a:t>Disregard for Contract Terms</a:t>
            </a:r>
          </a:p>
          <a:p>
            <a:r>
              <a:rPr lang="en-IN" dirty="0" smtClean="0"/>
              <a:t>Quality survey disputes</a:t>
            </a:r>
          </a:p>
          <a:p>
            <a:r>
              <a:rPr lang="en-IN" dirty="0" smtClean="0"/>
              <a:t>Delay in clearing cargo</a:t>
            </a:r>
          </a:p>
          <a:p>
            <a:endParaRPr lang="en-IN" dirty="0" smtClean="0"/>
          </a:p>
        </p:txBody>
      </p:sp>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5</a:t>
            </a:fld>
            <a:endParaRPr lang="en-IN"/>
          </a:p>
        </p:txBody>
      </p:sp>
    </p:spTree>
  </p:cSld>
  <p:clrMapOvr>
    <a:masterClrMapping/>
  </p:clrMapOvr>
  <p:transition spd="med" advClick="0">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Common Issues Raised By Buyers</a:t>
            </a:r>
            <a:endParaRPr lang="en-IN" dirty="0"/>
          </a:p>
        </p:txBody>
      </p:sp>
      <p:sp>
        <p:nvSpPr>
          <p:cNvPr id="3" name="Content Placeholder 2"/>
          <p:cNvSpPr>
            <a:spLocks noGrp="1"/>
          </p:cNvSpPr>
          <p:nvPr>
            <p:ph idx="1"/>
          </p:nvPr>
        </p:nvSpPr>
        <p:spPr/>
        <p:txBody>
          <a:bodyPr/>
          <a:lstStyle/>
          <a:p>
            <a:r>
              <a:rPr lang="en-IN" dirty="0" smtClean="0"/>
              <a:t>Defaults</a:t>
            </a:r>
          </a:p>
          <a:p>
            <a:r>
              <a:rPr lang="en-IN" dirty="0" smtClean="0"/>
              <a:t>Shipment Delays</a:t>
            </a:r>
          </a:p>
          <a:p>
            <a:r>
              <a:rPr lang="en-IN" dirty="0" smtClean="0"/>
              <a:t>Settlement of Claims</a:t>
            </a:r>
          </a:p>
          <a:p>
            <a:r>
              <a:rPr lang="en-IN" dirty="0" smtClean="0"/>
              <a:t>Moisture Content</a:t>
            </a:r>
          </a:p>
          <a:p>
            <a:r>
              <a:rPr lang="en-IN" dirty="0" smtClean="0"/>
              <a:t>Complicated </a:t>
            </a:r>
            <a:r>
              <a:rPr lang="en-IN" dirty="0" smtClean="0"/>
              <a:t>and Vague Contract </a:t>
            </a:r>
            <a:r>
              <a:rPr lang="en-IN" dirty="0" smtClean="0"/>
              <a:t>Terms</a:t>
            </a:r>
          </a:p>
          <a:p>
            <a:r>
              <a:rPr lang="en-IN" dirty="0" smtClean="0"/>
              <a:t>Container packing material (Dry Bags and Kraft Paper)</a:t>
            </a:r>
          </a:p>
          <a:p>
            <a:r>
              <a:rPr lang="en-IN" dirty="0" smtClean="0"/>
              <a:t>Advances</a:t>
            </a:r>
          </a:p>
          <a:p>
            <a:endParaRPr lang="en-IN" dirty="0" smtClean="0"/>
          </a:p>
        </p:txBody>
      </p:sp>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6</a:t>
            </a:fld>
            <a:endParaRPr lang="en-IN"/>
          </a:p>
        </p:txBody>
      </p:sp>
    </p:spTree>
  </p:cSld>
  <p:clrMapOvr>
    <a:masterClrMapping/>
  </p:clrMapOvr>
  <p:transition spd="med" advClick="0">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Is it 6 or 9?</a:t>
            </a:r>
            <a:endParaRPr lang="en-IN" dirty="0"/>
          </a:p>
        </p:txBody>
      </p:sp>
      <p:pic>
        <p:nvPicPr>
          <p:cNvPr id="6" name="Content Placeholder 5" descr="two-points-view-joe-john-right-their-different-s-disagree-50074846.jpg"/>
          <p:cNvPicPr>
            <a:picLocks noGrp="1" noChangeAspect="1"/>
          </p:cNvPicPr>
          <p:nvPr>
            <p:ph idx="1"/>
          </p:nvPr>
        </p:nvPicPr>
        <p:blipFill>
          <a:blip r:embed="rId2" cstate="print"/>
          <a:srcRect b="8269"/>
          <a:stretch>
            <a:fillRect/>
          </a:stretch>
        </p:blipFill>
        <p:spPr>
          <a:xfrm>
            <a:off x="1979712" y="764704"/>
            <a:ext cx="5544232" cy="4608512"/>
          </a:xfrm>
        </p:spPr>
      </p:pic>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7</a:t>
            </a:fld>
            <a:endParaRPr lang="en-IN"/>
          </a:p>
        </p:txBody>
      </p:sp>
    </p:spTree>
  </p:cSld>
  <p:clrMapOvr>
    <a:masterClrMapping/>
  </p:clrMapOvr>
  <p:transition spd="med" advClick="0">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Look from the other’s perspective</a:t>
            </a:r>
            <a:endParaRPr lang="en-IN" dirty="0"/>
          </a:p>
        </p:txBody>
      </p:sp>
      <p:sp>
        <p:nvSpPr>
          <p:cNvPr id="3" name="Content Placeholder 2"/>
          <p:cNvSpPr>
            <a:spLocks noGrp="1"/>
          </p:cNvSpPr>
          <p:nvPr>
            <p:ph idx="1"/>
          </p:nvPr>
        </p:nvSpPr>
        <p:spPr/>
        <p:txBody>
          <a:bodyPr/>
          <a:lstStyle/>
          <a:p>
            <a:r>
              <a:rPr lang="en-IN" dirty="0" smtClean="0"/>
              <a:t>Quality Survey from a buyer’s view point</a:t>
            </a:r>
          </a:p>
          <a:p>
            <a:pPr lvl="1"/>
            <a:r>
              <a:rPr lang="en-IN" dirty="0" smtClean="0"/>
              <a:t>A statistical approximation</a:t>
            </a:r>
          </a:p>
          <a:p>
            <a:pPr lvl="1"/>
            <a:r>
              <a:rPr lang="en-IN" dirty="0" smtClean="0"/>
              <a:t>Cut Test Outturn ≠ Processing Outturn</a:t>
            </a:r>
          </a:p>
          <a:p>
            <a:pPr lvl="1"/>
            <a:r>
              <a:rPr lang="en-IN" dirty="0" smtClean="0"/>
              <a:t>Same Outturn yields Different Values</a:t>
            </a:r>
          </a:p>
          <a:p>
            <a:pPr lvl="1"/>
            <a:r>
              <a:rPr lang="en-IN" dirty="0" smtClean="0"/>
              <a:t>Moisture Damage is difficult to estimate</a:t>
            </a:r>
          </a:p>
          <a:p>
            <a:r>
              <a:rPr lang="en-IN" dirty="0" smtClean="0"/>
              <a:t>Procurement from a seller’s view point</a:t>
            </a:r>
          </a:p>
          <a:p>
            <a:pPr lvl="1"/>
            <a:r>
              <a:rPr lang="en-IN" dirty="0" smtClean="0"/>
              <a:t>Heavy financial risk</a:t>
            </a:r>
          </a:p>
          <a:p>
            <a:pPr lvl="1"/>
            <a:r>
              <a:rPr lang="en-IN" dirty="0" smtClean="0"/>
              <a:t>Quality?</a:t>
            </a:r>
          </a:p>
          <a:p>
            <a:pPr lvl="1"/>
            <a:r>
              <a:rPr lang="en-IN" dirty="0" smtClean="0"/>
              <a:t>Falling market ≠ Profits</a:t>
            </a:r>
          </a:p>
          <a:p>
            <a:pPr lvl="1"/>
            <a:r>
              <a:rPr lang="en-IN" dirty="0" smtClean="0"/>
              <a:t>Logistical issues</a:t>
            </a:r>
          </a:p>
        </p:txBody>
      </p:sp>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8</a:t>
            </a:fld>
            <a:endParaRPr lang="en-IN"/>
          </a:p>
        </p:txBody>
      </p:sp>
    </p:spTree>
  </p:cSld>
  <p:clrMapOvr>
    <a:masterClrMapping/>
  </p:clrMapOvr>
  <p:transition spd="med" advClick="0">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Sanctity of The Contract</a:t>
            </a:r>
            <a:endParaRPr lang="en-IN" dirty="0"/>
          </a:p>
        </p:txBody>
      </p:sp>
      <p:sp>
        <p:nvSpPr>
          <p:cNvPr id="4" name="Footer Placeholder 3"/>
          <p:cNvSpPr>
            <a:spLocks noGrp="1"/>
          </p:cNvSpPr>
          <p:nvPr>
            <p:ph type="ftr" sz="quarter" idx="3"/>
          </p:nvPr>
        </p:nvSpPr>
        <p:spPr/>
        <p:txBody>
          <a:bodyPr/>
          <a:lstStyle/>
          <a:p>
            <a:r>
              <a:rPr lang="en-IN" smtClean="0"/>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9</a:t>
            </a:fld>
            <a:endParaRPr lang="en-IN"/>
          </a:p>
        </p:txBody>
      </p:sp>
      <p:sp>
        <p:nvSpPr>
          <p:cNvPr id="8" name="TextBox 7"/>
          <p:cNvSpPr txBox="1"/>
          <p:nvPr/>
        </p:nvSpPr>
        <p:spPr>
          <a:xfrm>
            <a:off x="436644" y="5301208"/>
            <a:ext cx="8080289" cy="707886"/>
          </a:xfrm>
          <a:prstGeom prst="rect">
            <a:avLst/>
          </a:prstGeom>
          <a:noFill/>
        </p:spPr>
        <p:txBody>
          <a:bodyPr wrap="none" rtlCol="0">
            <a:spAutoFit/>
          </a:bodyPr>
          <a:lstStyle/>
          <a:p>
            <a:pPr algn="ctr"/>
            <a:r>
              <a:rPr lang="en-IN" sz="2000" dirty="0" smtClean="0">
                <a:solidFill>
                  <a:schemeClr val="accent5">
                    <a:lumMod val="75000"/>
                  </a:schemeClr>
                </a:solidFill>
              </a:rPr>
              <a:t>“It’s Impossible to </a:t>
            </a:r>
            <a:r>
              <a:rPr lang="en-IN" sz="2000" dirty="0" err="1" smtClean="0">
                <a:solidFill>
                  <a:schemeClr val="accent5">
                    <a:lumMod val="75000"/>
                  </a:schemeClr>
                </a:solidFill>
              </a:rPr>
              <a:t>unsign</a:t>
            </a:r>
            <a:r>
              <a:rPr lang="en-IN" sz="2000" dirty="0" smtClean="0">
                <a:solidFill>
                  <a:schemeClr val="accent5">
                    <a:lumMod val="75000"/>
                  </a:schemeClr>
                </a:solidFill>
              </a:rPr>
              <a:t> a contract, so do all your thinking before you sign”</a:t>
            </a:r>
          </a:p>
          <a:p>
            <a:pPr algn="ctr"/>
            <a:r>
              <a:rPr lang="en-IN" sz="2000" dirty="0" smtClean="0">
                <a:solidFill>
                  <a:schemeClr val="accent5">
                    <a:lumMod val="75000"/>
                  </a:schemeClr>
                </a:solidFill>
              </a:rPr>
              <a:t> </a:t>
            </a:r>
            <a:r>
              <a:rPr lang="en-IN" sz="2000" dirty="0" smtClean="0">
                <a:solidFill>
                  <a:schemeClr val="accent5">
                    <a:lumMod val="75000"/>
                  </a:schemeClr>
                </a:solidFill>
              </a:rPr>
              <a:t>- Warren Buffet</a:t>
            </a:r>
            <a:endParaRPr lang="en-IN" sz="2000" dirty="0">
              <a:solidFill>
                <a:schemeClr val="accent5">
                  <a:lumMod val="75000"/>
                </a:schemeClr>
              </a:solidFill>
            </a:endParaRPr>
          </a:p>
        </p:txBody>
      </p:sp>
      <p:pic>
        <p:nvPicPr>
          <p:cNvPr id="12" name="Content Placeholder 11" descr="contract.gif"/>
          <p:cNvPicPr>
            <a:picLocks noGrp="1" noChangeAspect="1"/>
          </p:cNvPicPr>
          <p:nvPr>
            <p:ph idx="1"/>
          </p:nvPr>
        </p:nvPicPr>
        <p:blipFill>
          <a:blip r:embed="rId2" cstate="print"/>
          <a:stretch>
            <a:fillRect/>
          </a:stretch>
        </p:blipFill>
        <p:spPr>
          <a:xfrm>
            <a:off x="2771800" y="908720"/>
            <a:ext cx="3600400" cy="4176464"/>
          </a:xfrm>
        </p:spPr>
      </p:pic>
    </p:spTree>
  </p:cSld>
  <p:clrMapOvr>
    <a:masterClrMapping/>
  </p:clrMapOvr>
  <p:transition spd="med" advClick="0">
    <p:randomBar dir="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411</TotalTime>
  <Words>276</Words>
  <Application>Microsoft Office PowerPoint</Application>
  <PresentationFormat>On-screen Show (4:3)</PresentationFormat>
  <Paragraphs>91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The El Dorado for RCN Buyers</vt:lpstr>
      <vt:lpstr>The El Dorado for RCN Sellers</vt:lpstr>
      <vt:lpstr>BUYER VS SELLER</vt:lpstr>
      <vt:lpstr>Common Issues Raised By Sellers</vt:lpstr>
      <vt:lpstr>Common Issues Raised By Buyers</vt:lpstr>
      <vt:lpstr>Is it 6 or 9?</vt:lpstr>
      <vt:lpstr>Look from the other’s perspective</vt:lpstr>
      <vt:lpstr>Sanctity of The Contract</vt:lpstr>
      <vt:lpstr>A Better Relationship</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design-pc</dc:creator>
  <cp:lastModifiedBy>Rajiv Kumar</cp:lastModifiedBy>
  <cp:revision>54</cp:revision>
  <dcterms:created xsi:type="dcterms:W3CDTF">2016-02-16T09:50:06Z</dcterms:created>
  <dcterms:modified xsi:type="dcterms:W3CDTF">2017-02-08T19:13:18Z</dcterms:modified>
</cp:coreProperties>
</file>